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291" r:id="rId4"/>
    <p:sldId id="259" r:id="rId5"/>
    <p:sldId id="292" r:id="rId6"/>
    <p:sldId id="274" r:id="rId7"/>
    <p:sldId id="279" r:id="rId8"/>
    <p:sldId id="282" r:id="rId9"/>
    <p:sldId id="275" r:id="rId10"/>
    <p:sldId id="283" r:id="rId11"/>
    <p:sldId id="284" r:id="rId12"/>
    <p:sldId id="294" r:id="rId13"/>
    <p:sldId id="285" r:id="rId14"/>
    <p:sldId id="295" r:id="rId15"/>
    <p:sldId id="296" r:id="rId16"/>
    <p:sldId id="297" r:id="rId17"/>
    <p:sldId id="298" r:id="rId18"/>
    <p:sldId id="299" r:id="rId19"/>
    <p:sldId id="300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02" r:id="rId29"/>
    <p:sldId id="286" r:id="rId30"/>
    <p:sldId id="287" r:id="rId31"/>
    <p:sldId id="288" r:id="rId32"/>
    <p:sldId id="289" r:id="rId33"/>
    <p:sldId id="311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E2D"/>
    <a:srgbClr val="5C8E3A"/>
    <a:srgbClr val="FFB300"/>
    <a:srgbClr val="FFFFFF"/>
    <a:srgbClr val="0B8EB8"/>
    <a:srgbClr val="8AA63D"/>
    <a:srgbClr val="FC6714"/>
    <a:srgbClr val="A0B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4" autoAdjust="0"/>
    <p:restoredTop sz="94660"/>
  </p:normalViewPr>
  <p:slideViewPr>
    <p:cSldViewPr snapToGrid="0">
      <p:cViewPr>
        <p:scale>
          <a:sx n="100" d="100"/>
          <a:sy n="100" d="100"/>
        </p:scale>
        <p:origin x="30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%20(IFPRI)\3%20Projects\W5%20Studies\Ukraine%20Case%20Studies\3%20Data\World%20prices\Commodity%20Prices%20(05-18-202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 dirty="0">
                <a:effectLst/>
              </a:rPr>
              <a:t>Change in real world prices (June 2021 to April 2022)</a:t>
            </a:r>
            <a:endParaRPr lang="en-US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1"/>
          <c:tx>
            <c:strRef>
              <c:f>Calculations!$L$7</c:f>
              <c:strCache>
                <c:ptCount val="1"/>
                <c:pt idx="0">
                  <c:v>30 Jun 2021 - 31 Jan 2022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Calculations!$K$8:$K$14</c:f>
              <c:strCache>
                <c:ptCount val="7"/>
                <c:pt idx="0">
                  <c:v>Maize</c:v>
                </c:pt>
                <c:pt idx="1">
                  <c:v>Rice</c:v>
                </c:pt>
                <c:pt idx="2">
                  <c:v>Wheat</c:v>
                </c:pt>
                <c:pt idx="3">
                  <c:v>Palm oil</c:v>
                </c:pt>
                <c:pt idx="4">
                  <c:v>Crude oil</c:v>
                </c:pt>
                <c:pt idx="5">
                  <c:v>Natural gas</c:v>
                </c:pt>
                <c:pt idx="6">
                  <c:v>Fertilizer</c:v>
                </c:pt>
              </c:strCache>
            </c:strRef>
          </c:cat>
          <c:val>
            <c:numRef>
              <c:f>Calculations!$L$8:$L$14</c:f>
              <c:numCache>
                <c:formatCode>0.0%</c:formatCode>
                <c:ptCount val="7"/>
                <c:pt idx="0">
                  <c:v>-0.11825866364241355</c:v>
                </c:pt>
                <c:pt idx="1">
                  <c:v>-0.14281503157905084</c:v>
                </c:pt>
                <c:pt idx="2">
                  <c:v>0.19872601769770792</c:v>
                </c:pt>
                <c:pt idx="3">
                  <c:v>0.2485493908553682</c:v>
                </c:pt>
                <c:pt idx="4">
                  <c:v>8.9902069186489797E-2</c:v>
                </c:pt>
                <c:pt idx="5">
                  <c:v>0.25014590514340118</c:v>
                </c:pt>
                <c:pt idx="6">
                  <c:v>0.6397760462154386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8C-4163-9553-DAD3CCF22C94}"/>
            </c:ext>
          </c:extLst>
        </c:ser>
        <c:ser>
          <c:idx val="1"/>
          <c:order val="2"/>
          <c:tx>
            <c:strRef>
              <c:f>Calculations!$M$7</c:f>
              <c:strCache>
                <c:ptCount val="1"/>
                <c:pt idx="0">
                  <c:v>31 Jan 2022 - 30 Apr 2022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Calculations!$K$8:$K$14</c:f>
              <c:strCache>
                <c:ptCount val="7"/>
                <c:pt idx="0">
                  <c:v>Maize</c:v>
                </c:pt>
                <c:pt idx="1">
                  <c:v>Rice</c:v>
                </c:pt>
                <c:pt idx="2">
                  <c:v>Wheat</c:v>
                </c:pt>
                <c:pt idx="3">
                  <c:v>Palm oil</c:v>
                </c:pt>
                <c:pt idx="4">
                  <c:v>Crude oil</c:v>
                </c:pt>
                <c:pt idx="5">
                  <c:v>Natural gas</c:v>
                </c:pt>
                <c:pt idx="6">
                  <c:v>Fertilizer</c:v>
                </c:pt>
              </c:strCache>
            </c:strRef>
          </c:cat>
          <c:val>
            <c:numRef>
              <c:f>Calculations!$M$8:$M$14</c:f>
              <c:numCache>
                <c:formatCode>0.0%</c:formatCode>
                <c:ptCount val="7"/>
                <c:pt idx="0">
                  <c:v>0.22804607214906791</c:v>
                </c:pt>
                <c:pt idx="1">
                  <c:v>1.2565951043948531E-2</c:v>
                </c:pt>
                <c:pt idx="2">
                  <c:v>0.8000346245753599</c:v>
                </c:pt>
                <c:pt idx="3">
                  <c:v>0.31376442912244418</c:v>
                </c:pt>
                <c:pt idx="4">
                  <c:v>0.25316759217518614</c:v>
                </c:pt>
                <c:pt idx="5">
                  <c:v>0.63426329234753842</c:v>
                </c:pt>
                <c:pt idx="6">
                  <c:v>0.37373700074009386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8C-4163-9553-DAD3CCF22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57643936"/>
        <c:axId val="557646432"/>
      </c:barChart>
      <c:lineChart>
        <c:grouping val="standard"/>
        <c:varyColors val="0"/>
        <c:ser>
          <c:idx val="2"/>
          <c:order val="0"/>
          <c:tx>
            <c:strRef>
              <c:f>Calculations!$N$7</c:f>
              <c:strCache>
                <c:ptCount val="1"/>
                <c:pt idx="0">
                  <c:v>30 Jun 2021 - 30 Apr 2022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8C-4163-9553-DAD3CCF22C94}"/>
                </c:ext>
              </c:extLst>
            </c:dLbl>
            <c:dLbl>
              <c:idx val="1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98C-4163-9553-DAD3CCF22C9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Calculations!$K$8:$K$14</c:f>
              <c:strCache>
                <c:ptCount val="7"/>
                <c:pt idx="0">
                  <c:v>Maize</c:v>
                </c:pt>
                <c:pt idx="1">
                  <c:v>Rice</c:v>
                </c:pt>
                <c:pt idx="2">
                  <c:v>Wheat</c:v>
                </c:pt>
                <c:pt idx="3">
                  <c:v>Palm oil</c:v>
                </c:pt>
                <c:pt idx="4">
                  <c:v>Crude oil</c:v>
                </c:pt>
                <c:pt idx="5">
                  <c:v>Natural gas</c:v>
                </c:pt>
                <c:pt idx="6">
                  <c:v>Fertilizer</c:v>
                </c:pt>
              </c:strCache>
            </c:strRef>
          </c:cat>
          <c:val>
            <c:numRef>
              <c:f>Calculations!$N$8:$N$14</c:f>
              <c:numCache>
                <c:formatCode>0.0%</c:formatCode>
                <c:ptCount val="7"/>
                <c:pt idx="0">
                  <c:v>0.10978740850665436</c:v>
                </c:pt>
                <c:pt idx="1">
                  <c:v>-0.13024908053510231</c:v>
                </c:pt>
                <c:pt idx="2">
                  <c:v>0.99876064227306782</c:v>
                </c:pt>
                <c:pt idx="3">
                  <c:v>0.56231381997781238</c:v>
                </c:pt>
                <c:pt idx="4">
                  <c:v>0.34306966136167594</c:v>
                </c:pt>
                <c:pt idx="5">
                  <c:v>0.8844091974909396</c:v>
                </c:pt>
                <c:pt idx="6">
                  <c:v>1.0135130469555325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8C-4163-9553-DAD3CCF22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7643936"/>
        <c:axId val="557646432"/>
      </c:lineChart>
      <c:catAx>
        <c:axId val="55764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646432"/>
        <c:crosses val="autoZero"/>
        <c:auto val="1"/>
        <c:lblAlgn val="ctr"/>
        <c:lblOffset val="100"/>
        <c:noMultiLvlLbl val="0"/>
      </c:catAx>
      <c:valAx>
        <c:axId val="557646432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5764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359368305978637"/>
          <c:y val="0.10811768075259459"/>
          <c:w val="0.72031712733844477"/>
          <c:h val="0.122155452664762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5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69800-7D8C-45DD-9206-F7570E0FE5B0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60646-0066-448B-9FAF-51DA29CB6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0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4AD9-CE7D-447E-B87D-BEA1E17677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A54A-DB2A-4472-95C4-1E5CB2FB1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F2054-BC67-47C8-90F5-F38022FB0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1D8C-B0B0-4DD1-B142-826CCDC8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38A4D-7590-4BBE-90C1-30F946FE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B206-E1EE-4C09-8443-B05AFEC7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14FA-6E17-4169-A0EE-5A0A0953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964DA-A5A7-44D4-A5C4-C9F87A0C1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C7FFC-D25B-4DE9-BCF9-2318ACA1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65EF7-FFF1-47FE-AE69-EB856A57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05395-9222-4C48-9F29-4473AA39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3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90293-7F4E-4F94-A3D6-BB868B16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C6A70-96E9-4A01-8A27-8660E5A0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96C6-E466-4CF7-839B-617B6381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4B5CE-51B9-4366-A372-C459EEC8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93AC-F1D1-45DD-B57C-3BD7EC60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1CBF-1806-4F80-9A32-E10C08E6A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00" y="128826"/>
            <a:ext cx="11939853" cy="82874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96D96-8CC5-403A-BD96-CBB5E9947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00" y="1025035"/>
            <a:ext cx="11939852" cy="57407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192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682A-C7AA-4611-A904-ACE3570F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75092-4478-486F-BE6D-C1A44D528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C539-9B56-41E1-AC39-B0591311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B1B2-BD66-445F-A74A-EA0E23E4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E497-4B5F-4EDA-96ED-E165490E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D5E6-0FEF-423D-8006-266F0EA3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2DD8-7FBB-46DF-98DE-9496A6D6B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FEEE6-616C-49EC-93C0-8EFC6855D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98775-5C72-4969-806A-51BC8BFE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DDFFE-F8F5-4FC5-9BE4-695AE291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896DA-22CF-4C2C-983B-BB7160C2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543B-2249-4BAA-8D24-FC7FA83C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4CE6E-5EAF-45D0-9631-79FCE57D3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821B8-95C2-4AD6-9EB0-073AA3853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0A6AB-6156-4EF9-A2F3-262A162AF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4F23C-749D-4A02-8F3B-B937D5899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75301-28FE-4199-95F9-5C794CE8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A9482-AB79-4B6E-A338-405B0B701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8F25B3-6B8E-449A-8D67-3EA4B81A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76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623B-8906-4672-B745-6D21897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316E6-E906-4450-A516-2997630A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2DE1-4688-4F06-B817-D2747A32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E0F2B-4881-4012-98CE-F919C61C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6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C3714B-794C-49D1-B8E6-CA92AA6A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72922-CE61-4273-BB30-84EE3CCA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ABCA-925A-45D7-A2B3-3AD29776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5D96-2F31-4067-87B6-03B653BC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046B-B991-4B3B-B516-1F434DCC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47F5A-5CE9-4824-A789-D1769DB35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D3CAD-B834-430A-991D-5DE948EE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EB9AB-0BFC-4482-A6E4-F9642DF6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8961F-EA29-4F09-85E2-9FF98E0D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5E6F-8F84-4F47-B98A-B44DA355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85BB9-2504-4632-AAB8-7741F9D9A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4F911-074B-4039-8711-C4E675632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28BD2-4934-4F22-8A16-1AD31145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D1888-3F4C-4E38-B961-52A1B5175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EAF65-1175-4CE4-9B9C-A7D7115F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28451-D376-4E35-B5EC-AD6275BEC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56349-F37D-4C45-BF6B-B348F7B2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63279-9A21-4514-A45F-C65883555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A49EE-8E91-4651-8851-A5E7291830B2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A0B4-14A2-4153-BFB3-A327A73C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07B0-77DD-442D-9560-6AA07D17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C55E9-3CB1-4D62-A4E3-2BC4D934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4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921-DCAD-472F-8B23-F341379D6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2123" y="2291336"/>
            <a:ext cx="7907752" cy="1694179"/>
          </a:xfrm>
        </p:spPr>
        <p:txBody>
          <a:bodyPr>
            <a:normAutofit/>
          </a:bodyPr>
          <a:lstStyle/>
          <a:p>
            <a:r>
              <a:rPr lang="en-US" sz="5400" b="1" dirty="0"/>
              <a:t>Running and Maintaining the Rwanda CGE Model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645DA-187B-44BB-A18D-CB5F8CA63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2123" y="5559552"/>
            <a:ext cx="7907752" cy="101326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MINECOFIN SAM-CGE Training Workshop 6 | June 13-17, 2022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E8DE8D-96F3-36E2-A00B-BC07751BBCFD}"/>
              </a:ext>
            </a:extLst>
          </p:cNvPr>
          <p:cNvGrpSpPr/>
          <p:nvPr/>
        </p:nvGrpSpPr>
        <p:grpSpPr>
          <a:xfrm>
            <a:off x="304631" y="270440"/>
            <a:ext cx="862126" cy="1519518"/>
            <a:chOff x="11116962" y="194982"/>
            <a:chExt cx="862126" cy="15195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104AB8-52FB-0B52-0BE0-5C092ADA57B4}"/>
                </a:ext>
              </a:extLst>
            </p:cNvPr>
            <p:cNvSpPr/>
            <p:nvPr/>
          </p:nvSpPr>
          <p:spPr>
            <a:xfrm>
              <a:off x="11116962" y="194982"/>
              <a:ext cx="862126" cy="15195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BDED787E-2635-D4E7-4178-F0DE0F28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8401" y="313763"/>
              <a:ext cx="699248" cy="1281955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93E74C3-BC22-7065-1CA0-7F25A48E9C27}"/>
              </a:ext>
            </a:extLst>
          </p:cNvPr>
          <p:cNvSpPr txBox="1">
            <a:spLocks/>
          </p:cNvSpPr>
          <p:nvPr/>
        </p:nvSpPr>
        <p:spPr>
          <a:xfrm>
            <a:off x="2142123" y="4105656"/>
            <a:ext cx="7907752" cy="14538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Designing, interpreting and presenting simulations</a:t>
            </a:r>
            <a:br>
              <a:rPr lang="en-US" sz="2800" dirty="0"/>
            </a:br>
            <a:r>
              <a:rPr lang="en-US" sz="2800" dirty="0"/>
              <a:t>Unpacking and updating SAMs</a:t>
            </a:r>
          </a:p>
          <a:p>
            <a:r>
              <a:rPr lang="en-US" sz="2800" dirty="0"/>
              <a:t>Adding model features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2290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114">
            <a:extLst>
              <a:ext uri="{FF2B5EF4-FFF2-40B4-BE49-F238E27FC236}">
                <a16:creationId xmlns:a16="http://schemas.microsoft.com/office/drawing/2014/main" id="{1109643C-8965-48AA-801E-825AEFB3FC83}"/>
              </a:ext>
            </a:extLst>
          </p:cNvPr>
          <p:cNvGraphicFramePr>
            <a:graphicFrameLocks noGrp="1"/>
          </p:cNvGraphicFramePr>
          <p:nvPr/>
        </p:nvGraphicFramePr>
        <p:xfrm>
          <a:off x="7989851" y="278551"/>
          <a:ext cx="3616641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49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1778176030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4111222252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443015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84023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8CD3E9-0BC7-4896-B330-D78F0944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01" y="128826"/>
            <a:ext cx="6053382" cy="828743"/>
          </a:xfrm>
        </p:spPr>
        <p:txBody>
          <a:bodyPr/>
          <a:lstStyle/>
          <a:p>
            <a:r>
              <a:rPr lang="en-US" dirty="0"/>
              <a:t>Macroeconomic Balances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8F275-134A-48F4-ADE7-7C3AA9D975FD}"/>
              </a:ext>
            </a:extLst>
          </p:cNvPr>
          <p:cNvSpPr txBox="1"/>
          <p:nvPr/>
        </p:nvSpPr>
        <p:spPr>
          <a:xfrm>
            <a:off x="6538334" y="730649"/>
            <a:ext cx="1451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200" b="1" dirty="0"/>
              <a:t>A</a:t>
            </a:r>
            <a:r>
              <a:rPr lang="en-US" sz="12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C	</a:t>
            </a:r>
            <a:r>
              <a:rPr lang="en-US" sz="12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F	</a:t>
            </a:r>
            <a:r>
              <a:rPr lang="en-US" sz="12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H	</a:t>
            </a:r>
            <a:r>
              <a:rPr lang="en-US" sz="1200" dirty="0"/>
              <a:t>= Households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G	</a:t>
            </a:r>
            <a:r>
              <a:rPr lang="en-US" sz="1200" dirty="0"/>
              <a:t>= Government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I	</a:t>
            </a:r>
            <a:r>
              <a:rPr lang="en-US" sz="1200" dirty="0"/>
              <a:t>= Investment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W</a:t>
            </a:r>
            <a:r>
              <a:rPr lang="en-US" sz="1200" dirty="0"/>
              <a:t>	= Rest of 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852A3-7D76-4C0F-A1BE-0AC0CEBAC92A}"/>
              </a:ext>
            </a:extLst>
          </p:cNvPr>
          <p:cNvSpPr/>
          <p:nvPr/>
        </p:nvSpPr>
        <p:spPr>
          <a:xfrm>
            <a:off x="8795898" y="1992247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3D0254-4CD9-4FEF-9FAE-07DFC39FCDCA}"/>
              </a:ext>
            </a:extLst>
          </p:cNvPr>
          <p:cNvSpPr/>
          <p:nvPr/>
        </p:nvSpPr>
        <p:spPr>
          <a:xfrm>
            <a:off x="9597571" y="1746004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61BB37-28BA-4807-A582-F0CC4288A971}"/>
              </a:ext>
            </a:extLst>
          </p:cNvPr>
          <p:cNvSpPr/>
          <p:nvPr/>
        </p:nvSpPr>
        <p:spPr>
          <a:xfrm>
            <a:off x="8795898" y="1494801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F6BDB1-9F3C-49A0-A0A6-0178CC5891B7}"/>
              </a:ext>
            </a:extLst>
          </p:cNvPr>
          <p:cNvSpPr/>
          <p:nvPr/>
        </p:nvSpPr>
        <p:spPr>
          <a:xfrm>
            <a:off x="9598568" y="1494801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642E1E3-FC8D-4298-972A-831F7E05BAB0}"/>
              </a:ext>
            </a:extLst>
          </p:cNvPr>
          <p:cNvSpPr/>
          <p:nvPr/>
        </p:nvSpPr>
        <p:spPr>
          <a:xfrm>
            <a:off x="10809898" y="1494801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35AEFC-9D0E-4801-86CB-F29626AEE0C2}"/>
              </a:ext>
            </a:extLst>
          </p:cNvPr>
          <p:cNvSpPr/>
          <p:nvPr/>
        </p:nvSpPr>
        <p:spPr>
          <a:xfrm>
            <a:off x="9997773" y="767614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0C23028-B82C-41F0-B8CB-C77A8FD30927}"/>
              </a:ext>
            </a:extLst>
          </p:cNvPr>
          <p:cNvSpPr/>
          <p:nvPr/>
        </p:nvSpPr>
        <p:spPr>
          <a:xfrm>
            <a:off x="10004636" y="1256768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FBA733F-A2B3-44AD-A0B7-32E80624939D}"/>
              </a:ext>
            </a:extLst>
          </p:cNvPr>
          <p:cNvSpPr/>
          <p:nvPr/>
        </p:nvSpPr>
        <p:spPr>
          <a:xfrm>
            <a:off x="10008224" y="1749717"/>
            <a:ext cx="399205" cy="23812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D68F9E-153F-4A8C-8475-2B6534DAB25E}"/>
              </a:ext>
            </a:extLst>
          </p:cNvPr>
          <p:cNvSpPr/>
          <p:nvPr/>
        </p:nvSpPr>
        <p:spPr>
          <a:xfrm>
            <a:off x="10809897" y="767614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62D142-6277-49D7-9019-26263CE2C819}"/>
              </a:ext>
            </a:extLst>
          </p:cNvPr>
          <p:cNvSpPr/>
          <p:nvPr/>
        </p:nvSpPr>
        <p:spPr>
          <a:xfrm>
            <a:off x="10805564" y="1258034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032885-ED5A-4656-BA14-30C30865C9A5}"/>
              </a:ext>
            </a:extLst>
          </p:cNvPr>
          <p:cNvSpPr/>
          <p:nvPr/>
        </p:nvSpPr>
        <p:spPr>
          <a:xfrm>
            <a:off x="10805563" y="1745831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F407D7-3716-4EDA-BD85-31902551D376}"/>
              </a:ext>
            </a:extLst>
          </p:cNvPr>
          <p:cNvSpPr/>
          <p:nvPr/>
        </p:nvSpPr>
        <p:spPr>
          <a:xfrm>
            <a:off x="10403835" y="767613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1F92AEF-1FB7-45BA-BC21-13B3665944E9}"/>
              </a:ext>
            </a:extLst>
          </p:cNvPr>
          <p:cNvGrpSpPr/>
          <p:nvPr/>
        </p:nvGrpSpPr>
        <p:grpSpPr>
          <a:xfrm>
            <a:off x="314010" y="2709878"/>
            <a:ext cx="11679545" cy="3974968"/>
            <a:chOff x="319812" y="2701393"/>
            <a:chExt cx="11679545" cy="3974968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66E5B5C-A879-4D3C-9995-3E254DE3C1F0}"/>
                </a:ext>
              </a:extLst>
            </p:cNvPr>
            <p:cNvGrpSpPr/>
            <p:nvPr/>
          </p:nvGrpSpPr>
          <p:grpSpPr>
            <a:xfrm>
              <a:off x="319812" y="2701393"/>
              <a:ext cx="10640966" cy="3974968"/>
              <a:chOff x="337147" y="2649343"/>
              <a:chExt cx="10640966" cy="397496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AC8FD50-0E12-4C95-A509-E6899411BC91}"/>
                  </a:ext>
                </a:extLst>
              </p:cNvPr>
              <p:cNvGrpSpPr/>
              <p:nvPr/>
            </p:nvGrpSpPr>
            <p:grpSpPr>
              <a:xfrm>
                <a:off x="337147" y="2649343"/>
                <a:ext cx="10640966" cy="1214622"/>
                <a:chOff x="457511" y="5261050"/>
                <a:chExt cx="10640966" cy="121462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E9C478F-0D6C-40AF-8EA4-71CF48520935}"/>
                    </a:ext>
                  </a:extLst>
                </p:cNvPr>
                <p:cNvSpPr/>
                <p:nvPr/>
              </p:nvSpPr>
              <p:spPr>
                <a:xfrm>
                  <a:off x="457511" y="5261050"/>
                  <a:ext cx="10640966" cy="1214622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E6328CD-C1F9-4CD2-ADC3-7014179B58D9}"/>
                    </a:ext>
                  </a:extLst>
                </p:cNvPr>
                <p:cNvSpPr txBox="1"/>
                <p:nvPr/>
              </p:nvSpPr>
              <p:spPr>
                <a:xfrm>
                  <a:off x="656953" y="5971691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Direct taxes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E7B6AA5-6A42-48BE-8DD2-5A260A57A454}"/>
                    </a:ext>
                  </a:extLst>
                </p:cNvPr>
                <p:cNvSpPr txBox="1"/>
                <p:nvPr/>
              </p:nvSpPr>
              <p:spPr>
                <a:xfrm>
                  <a:off x="2361711" y="5966546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Indirect taxes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B22E574-01AD-49FF-8E0F-96AF843729D0}"/>
                    </a:ext>
                  </a:extLst>
                </p:cNvPr>
                <p:cNvSpPr txBox="1"/>
                <p:nvPr/>
              </p:nvSpPr>
              <p:spPr>
                <a:xfrm>
                  <a:off x="4067160" y="5967680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Grants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51D78B6-01B9-480C-9FE3-92951CA1900B}"/>
                    </a:ext>
                  </a:extLst>
                </p:cNvPr>
                <p:cNvSpPr txBox="1"/>
                <p:nvPr/>
              </p:nvSpPr>
              <p:spPr>
                <a:xfrm>
                  <a:off x="2007043" y="5951157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1054F3D-E112-41D1-B3CC-D3316740AAEE}"/>
                    </a:ext>
                  </a:extLst>
                </p:cNvPr>
                <p:cNvSpPr txBox="1"/>
                <p:nvPr/>
              </p:nvSpPr>
              <p:spPr>
                <a:xfrm>
                  <a:off x="3712147" y="5945934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ED0AE9-4E8A-4F22-8BB3-2B4E828002C2}"/>
                    </a:ext>
                  </a:extLst>
                </p:cNvPr>
                <p:cNvSpPr txBox="1"/>
                <p:nvPr/>
              </p:nvSpPr>
              <p:spPr>
                <a:xfrm>
                  <a:off x="6098670" y="5976712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Consumption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01B0163-57B3-45AE-B8F3-460C193235A4}"/>
                    </a:ext>
                  </a:extLst>
                </p:cNvPr>
                <p:cNvSpPr txBox="1"/>
                <p:nvPr/>
              </p:nvSpPr>
              <p:spPr>
                <a:xfrm>
                  <a:off x="7803428" y="5971567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Transfers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1D61E79-BBCC-4D6E-84FB-6CC01396D793}"/>
                    </a:ext>
                  </a:extLst>
                </p:cNvPr>
                <p:cNvSpPr txBox="1"/>
                <p:nvPr/>
              </p:nvSpPr>
              <p:spPr>
                <a:xfrm>
                  <a:off x="9508877" y="5972701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Public saving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09898BE-25D1-43FE-8CF1-BC4CFFB01CAE}"/>
                    </a:ext>
                  </a:extLst>
                </p:cNvPr>
                <p:cNvSpPr txBox="1"/>
                <p:nvPr/>
              </p:nvSpPr>
              <p:spPr>
                <a:xfrm>
                  <a:off x="7448760" y="5956178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EB91354-DA4C-4A45-99C3-8DAA2B0FC132}"/>
                    </a:ext>
                  </a:extLst>
                </p:cNvPr>
                <p:cNvSpPr txBox="1"/>
                <p:nvPr/>
              </p:nvSpPr>
              <p:spPr>
                <a:xfrm>
                  <a:off x="9153864" y="5950955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E7BB5E9-1563-4CAB-978B-CC8A207C0ABF}"/>
                    </a:ext>
                  </a:extLst>
                </p:cNvPr>
                <p:cNvSpPr txBox="1"/>
                <p:nvPr/>
              </p:nvSpPr>
              <p:spPr>
                <a:xfrm>
                  <a:off x="5594238" y="5899767"/>
                  <a:ext cx="3553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=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8AFBA06-BEBC-49D8-8F36-169999946D45}"/>
                    </a:ext>
                  </a:extLst>
                </p:cNvPr>
                <p:cNvSpPr txBox="1"/>
                <p:nvPr/>
              </p:nvSpPr>
              <p:spPr>
                <a:xfrm>
                  <a:off x="457511" y="5272186"/>
                  <a:ext cx="7481379" cy="869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Government</a:t>
                  </a:r>
                </a:p>
                <a:p>
                  <a:r>
                    <a:rPr lang="en-US" sz="105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Recurrent fiscal deficit (savings) equals total revenues (taxes and grants) less total expenditures (consumption and transfers)</a:t>
                  </a:r>
                </a:p>
                <a:p>
                  <a:endParaRPr 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58FB75C-2070-432D-AD7E-6B6166CA6DA8}"/>
                  </a:ext>
                </a:extLst>
              </p:cNvPr>
              <p:cNvGrpSpPr/>
              <p:nvPr/>
            </p:nvGrpSpPr>
            <p:grpSpPr>
              <a:xfrm>
                <a:off x="337147" y="4029516"/>
                <a:ext cx="8897860" cy="1214622"/>
                <a:chOff x="457511" y="5261050"/>
                <a:chExt cx="8897860" cy="1214622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9252D3F-7EA5-40E0-B390-B5A091855870}"/>
                    </a:ext>
                  </a:extLst>
                </p:cNvPr>
                <p:cNvSpPr/>
                <p:nvPr/>
              </p:nvSpPr>
              <p:spPr>
                <a:xfrm>
                  <a:off x="457511" y="5261050"/>
                  <a:ext cx="8897860" cy="1214622"/>
                </a:xfrm>
                <a:prstGeom prst="rect">
                  <a:avLst/>
                </a:prstGeom>
                <a:solidFill>
                  <a:srgbClr val="0B8EB8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F2F674-BC50-4E7E-9B29-AF80C9F2BDB4}"/>
                    </a:ext>
                  </a:extLst>
                </p:cNvPr>
                <p:cNvSpPr txBox="1"/>
                <p:nvPr/>
              </p:nvSpPr>
              <p:spPr>
                <a:xfrm>
                  <a:off x="656953" y="5971691"/>
                  <a:ext cx="1350781" cy="338554"/>
                </a:xfrm>
                <a:prstGeom prst="rect">
                  <a:avLst/>
                </a:prstGeom>
                <a:solidFill>
                  <a:srgbClr val="0B8EB8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Exports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25506C2-6845-43D0-B89C-90FD77368689}"/>
                    </a:ext>
                  </a:extLst>
                </p:cNvPr>
                <p:cNvSpPr txBox="1"/>
                <p:nvPr/>
              </p:nvSpPr>
              <p:spPr>
                <a:xfrm>
                  <a:off x="2361711" y="5966546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Grants 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D427DFD-972A-4EB6-870E-3D818F7AD202}"/>
                    </a:ext>
                  </a:extLst>
                </p:cNvPr>
                <p:cNvSpPr txBox="1"/>
                <p:nvPr/>
              </p:nvSpPr>
              <p:spPr>
                <a:xfrm>
                  <a:off x="4067160" y="5967680"/>
                  <a:ext cx="1350091" cy="338554"/>
                </a:xfrm>
                <a:prstGeom prst="rect">
                  <a:avLst/>
                </a:prstGeom>
                <a:solidFill>
                  <a:srgbClr val="0B8EB8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Remittances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DE16E51-BAAC-4118-A86C-95721712339B}"/>
                    </a:ext>
                  </a:extLst>
                </p:cNvPr>
                <p:cNvSpPr txBox="1"/>
                <p:nvPr/>
              </p:nvSpPr>
              <p:spPr>
                <a:xfrm>
                  <a:off x="2007043" y="5951157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B8EB8"/>
                      </a:solidFill>
                    </a:rPr>
                    <a:t>+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CADB5A1-5C56-4AD1-81A7-2290CE83DB16}"/>
                    </a:ext>
                  </a:extLst>
                </p:cNvPr>
                <p:cNvSpPr txBox="1"/>
                <p:nvPr/>
              </p:nvSpPr>
              <p:spPr>
                <a:xfrm>
                  <a:off x="3712147" y="5945934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B8EB8"/>
                      </a:solidFill>
                    </a:rPr>
                    <a:t>+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03D999A-4EC8-4F01-B12E-5B1EA79089E6}"/>
                    </a:ext>
                  </a:extLst>
                </p:cNvPr>
                <p:cNvSpPr txBox="1"/>
                <p:nvPr/>
              </p:nvSpPr>
              <p:spPr>
                <a:xfrm>
                  <a:off x="5773957" y="5972963"/>
                  <a:ext cx="1392612" cy="338554"/>
                </a:xfrm>
                <a:prstGeom prst="rect">
                  <a:avLst/>
                </a:prstGeom>
                <a:solidFill>
                  <a:srgbClr val="0B8EB8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Foreign saving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FAFE25D-FD72-472D-ABE3-32FC4D6F71F0}"/>
                    </a:ext>
                  </a:extLst>
                </p:cNvPr>
                <p:cNvSpPr txBox="1"/>
                <p:nvPr/>
              </p:nvSpPr>
              <p:spPr>
                <a:xfrm>
                  <a:off x="7803428" y="5971567"/>
                  <a:ext cx="1350781" cy="338554"/>
                </a:xfrm>
                <a:prstGeom prst="rect">
                  <a:avLst/>
                </a:prstGeom>
                <a:solidFill>
                  <a:srgbClr val="0B8EB8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Imports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27B828C-40B4-41A5-9309-4427B8B266C0}"/>
                    </a:ext>
                  </a:extLst>
                </p:cNvPr>
                <p:cNvSpPr txBox="1"/>
                <p:nvPr/>
              </p:nvSpPr>
              <p:spPr>
                <a:xfrm>
                  <a:off x="5416906" y="5952291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B8EB8"/>
                      </a:solidFill>
                    </a:rPr>
                    <a:t>+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F50ACC1-0E37-4952-9583-CEE1ADF2B99D}"/>
                    </a:ext>
                  </a:extLst>
                </p:cNvPr>
                <p:cNvSpPr txBox="1"/>
                <p:nvPr/>
              </p:nvSpPr>
              <p:spPr>
                <a:xfrm>
                  <a:off x="7303064" y="5906124"/>
                  <a:ext cx="3553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0B8EB8"/>
                      </a:solidFill>
                    </a:rPr>
                    <a:t>=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DEDA687-04E7-48A7-8934-DDD9C45EBA4A}"/>
                    </a:ext>
                  </a:extLst>
                </p:cNvPr>
                <p:cNvSpPr txBox="1"/>
                <p:nvPr/>
              </p:nvSpPr>
              <p:spPr>
                <a:xfrm>
                  <a:off x="457511" y="5272186"/>
                  <a:ext cx="8897860" cy="869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B8EB8"/>
                      </a:solidFill>
                    </a:rPr>
                    <a:t>Current account</a:t>
                  </a:r>
                </a:p>
                <a:p>
                  <a:r>
                    <a:rPr lang="en-US" sz="1050" dirty="0">
                      <a:solidFill>
                        <a:srgbClr val="0B8EB8"/>
                      </a:solidFill>
                    </a:rPr>
                    <a:t>Total inflow of foreign exchange (exports, grants and remittances) must equal total outflows (imports)</a:t>
                  </a:r>
                </a:p>
                <a:p>
                  <a:endParaRPr lang="en-US" sz="2000" b="1" dirty="0">
                    <a:solidFill>
                      <a:srgbClr val="0B8EB8"/>
                    </a:solidFill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4B5C588-E983-40E6-929E-ECEE668196A9}"/>
                  </a:ext>
                </a:extLst>
              </p:cNvPr>
              <p:cNvGrpSpPr/>
              <p:nvPr/>
            </p:nvGrpSpPr>
            <p:grpSpPr>
              <a:xfrm>
                <a:off x="337147" y="5409689"/>
                <a:ext cx="7481379" cy="1214622"/>
                <a:chOff x="457511" y="5261050"/>
                <a:chExt cx="7481379" cy="121462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58388E8-09E4-499C-BFA6-4CA358A06D59}"/>
                    </a:ext>
                  </a:extLst>
                </p:cNvPr>
                <p:cNvSpPr/>
                <p:nvPr/>
              </p:nvSpPr>
              <p:spPr>
                <a:xfrm>
                  <a:off x="457511" y="5261050"/>
                  <a:ext cx="7160066" cy="1214622"/>
                </a:xfrm>
                <a:prstGeom prst="rect">
                  <a:avLst/>
                </a:prstGeom>
                <a:solidFill>
                  <a:srgbClr val="5C8E3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8574CF6-925B-4F96-AB82-34C5B7CDFBEC}"/>
                    </a:ext>
                  </a:extLst>
                </p:cNvPr>
                <p:cNvSpPr txBox="1"/>
                <p:nvPr/>
              </p:nvSpPr>
              <p:spPr>
                <a:xfrm>
                  <a:off x="656953" y="5971691"/>
                  <a:ext cx="1350781" cy="338554"/>
                </a:xfrm>
                <a:prstGeom prst="rect">
                  <a:avLst/>
                </a:prstGeom>
                <a:solidFill>
                  <a:srgbClr val="5C8E3A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Private saving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AB46292-2F97-497C-832A-171DD5D27684}"/>
                    </a:ext>
                  </a:extLst>
                </p:cNvPr>
                <p:cNvSpPr txBox="1"/>
                <p:nvPr/>
              </p:nvSpPr>
              <p:spPr>
                <a:xfrm>
                  <a:off x="2361711" y="5966546"/>
                  <a:ext cx="1350781" cy="33855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Public saving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5FA2557-05B4-49A3-9665-BC2654D3A4A6}"/>
                    </a:ext>
                  </a:extLst>
                </p:cNvPr>
                <p:cNvSpPr txBox="1"/>
                <p:nvPr/>
              </p:nvSpPr>
              <p:spPr>
                <a:xfrm>
                  <a:off x="4067160" y="5967680"/>
                  <a:ext cx="1378005" cy="338554"/>
                </a:xfrm>
                <a:prstGeom prst="rect">
                  <a:avLst/>
                </a:prstGeom>
                <a:solidFill>
                  <a:srgbClr val="0B8EB8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Foreign saving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0F41A5E-8686-4501-8250-370CDCEAB4BE}"/>
                    </a:ext>
                  </a:extLst>
                </p:cNvPr>
                <p:cNvSpPr txBox="1"/>
                <p:nvPr/>
              </p:nvSpPr>
              <p:spPr>
                <a:xfrm>
                  <a:off x="2007043" y="5951157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5C8E3A"/>
                      </a:solidFill>
                    </a:rPr>
                    <a:t>+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C2BBE67-8DCC-4933-B109-3E296A6710A5}"/>
                    </a:ext>
                  </a:extLst>
                </p:cNvPr>
                <p:cNvSpPr txBox="1"/>
                <p:nvPr/>
              </p:nvSpPr>
              <p:spPr>
                <a:xfrm>
                  <a:off x="3712147" y="5945934"/>
                  <a:ext cx="355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5C8E3A"/>
                      </a:solidFill>
                    </a:rPr>
                    <a:t>+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722A7D8-78FE-4B22-A591-B1B98AB38DFE}"/>
                    </a:ext>
                  </a:extLst>
                </p:cNvPr>
                <p:cNvSpPr txBox="1"/>
                <p:nvPr/>
              </p:nvSpPr>
              <p:spPr>
                <a:xfrm>
                  <a:off x="6098670" y="5976712"/>
                  <a:ext cx="1350781" cy="338554"/>
                </a:xfrm>
                <a:prstGeom prst="rect">
                  <a:avLst/>
                </a:prstGeom>
                <a:solidFill>
                  <a:srgbClr val="5C8E3A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Investment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DEAE49B-C8EC-4083-ABCB-BFDBA322A05B}"/>
                    </a:ext>
                  </a:extLst>
                </p:cNvPr>
                <p:cNvSpPr txBox="1"/>
                <p:nvPr/>
              </p:nvSpPr>
              <p:spPr>
                <a:xfrm>
                  <a:off x="5594238" y="5899767"/>
                  <a:ext cx="3553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rgbClr val="5C8E3A"/>
                      </a:solidFill>
                    </a:rPr>
                    <a:t>=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F3F8FF4-921B-4746-97D9-99BD8AFA6E69}"/>
                    </a:ext>
                  </a:extLst>
                </p:cNvPr>
                <p:cNvSpPr txBox="1"/>
                <p:nvPr/>
              </p:nvSpPr>
              <p:spPr>
                <a:xfrm>
                  <a:off x="457511" y="5272186"/>
                  <a:ext cx="7481379" cy="869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5C8E3A"/>
                      </a:solidFill>
                    </a:rPr>
                    <a:t>Savings – Investment </a:t>
                  </a:r>
                </a:p>
                <a:p>
                  <a:r>
                    <a:rPr lang="en-US" sz="1050" dirty="0">
                      <a:solidFill>
                        <a:srgbClr val="5C8E3A"/>
                      </a:solidFill>
                    </a:rPr>
                    <a:t>Total supply of loanable funds (savings) must equal total investment demand</a:t>
                  </a:r>
                </a:p>
                <a:p>
                  <a:endParaRPr lang="en-US" sz="2000" b="1" dirty="0">
                    <a:solidFill>
                      <a:srgbClr val="5C8E3A"/>
                    </a:solidFill>
                  </a:endParaRPr>
                </a:p>
              </p:txBody>
            </p:sp>
          </p:grp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99E7A99-FEAD-45E5-8237-970ECC6DBAC1}"/>
                </a:ext>
              </a:extLst>
            </p:cNvPr>
            <p:cNvSpPr txBox="1"/>
            <p:nvPr/>
          </p:nvSpPr>
          <p:spPr>
            <a:xfrm>
              <a:off x="10960778" y="2873301"/>
              <a:ext cx="10385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85750" algn="l"/>
                </a:tabLst>
              </a:pPr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Fix two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Tax rates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Consumption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Public savings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5564F3-BD65-4025-A4E6-9E7666E088D7}"/>
                </a:ext>
              </a:extLst>
            </p:cNvPr>
            <p:cNvSpPr txBox="1"/>
            <p:nvPr/>
          </p:nvSpPr>
          <p:spPr>
            <a:xfrm>
              <a:off x="9209683" y="4316082"/>
              <a:ext cx="1187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85750" algn="l"/>
                </a:tabLst>
              </a:pPr>
              <a:r>
                <a:rPr lang="en-US" sz="1600" b="1" dirty="0">
                  <a:solidFill>
                    <a:srgbClr val="0B8EB8"/>
                  </a:solidFill>
                </a:rPr>
                <a:t>Fix one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rgbClr val="0B8EB8"/>
                  </a:solidFill>
                </a:rPr>
                <a:t>Exchange rate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rgbClr val="0B8EB8"/>
                  </a:solidFill>
                </a:rPr>
                <a:t>Foreign savings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1D2FD4-5DCE-4663-9349-BD2CBE78DFB9}"/>
                </a:ext>
              </a:extLst>
            </p:cNvPr>
            <p:cNvSpPr txBox="1"/>
            <p:nvPr/>
          </p:nvSpPr>
          <p:spPr>
            <a:xfrm>
              <a:off x="7479878" y="5715107"/>
              <a:ext cx="222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85750" algn="l"/>
                </a:tabLst>
              </a:pPr>
              <a:r>
                <a:rPr lang="en-US" sz="1600" b="1" dirty="0">
                  <a:solidFill>
                    <a:srgbClr val="5C8E3A"/>
                  </a:solidFill>
                </a:rPr>
                <a:t>Fix one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rgbClr val="5C8E3A"/>
                  </a:solidFill>
                </a:rPr>
                <a:t>Private savings rates</a:t>
              </a:r>
            </a:p>
            <a:p>
              <a:pPr>
                <a:tabLst>
                  <a:tab pos="285750" algn="l"/>
                </a:tabLst>
              </a:pPr>
              <a:r>
                <a:rPr lang="en-US" sz="1200" dirty="0">
                  <a:solidFill>
                    <a:srgbClr val="5C8E3A"/>
                  </a:solidFill>
                </a:rPr>
                <a:t>Investment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40C40B2-72A7-4904-BB76-95CCA39862B3}"/>
              </a:ext>
            </a:extLst>
          </p:cNvPr>
          <p:cNvSpPr txBox="1"/>
          <p:nvPr/>
        </p:nvSpPr>
        <p:spPr>
          <a:xfrm>
            <a:off x="145465" y="873402"/>
            <a:ext cx="4660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Equilibrium:</a:t>
            </a:r>
            <a:r>
              <a:rPr lang="en-US" sz="1400" dirty="0"/>
              <a:t> Total receipts must equal total expenditures </a:t>
            </a:r>
          </a:p>
          <a:p>
            <a:r>
              <a:rPr lang="en-US" sz="1400" dirty="0"/>
              <a:t>	(determined by “closure rules”)</a:t>
            </a:r>
          </a:p>
        </p:txBody>
      </p:sp>
    </p:spTree>
    <p:extLst>
      <p:ext uri="{BB962C8B-B14F-4D97-AF65-F5344CB8AC3E}">
        <p14:creationId xmlns:p14="http://schemas.microsoft.com/office/powerpoint/2010/main" val="370451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114">
            <a:extLst>
              <a:ext uri="{FF2B5EF4-FFF2-40B4-BE49-F238E27FC236}">
                <a16:creationId xmlns:a16="http://schemas.microsoft.com/office/drawing/2014/main" id="{0622C729-B425-43DB-B45E-5FCC6300FBAD}"/>
              </a:ext>
            </a:extLst>
          </p:cNvPr>
          <p:cNvGraphicFramePr>
            <a:graphicFrameLocks noGrp="1"/>
          </p:cNvGraphicFramePr>
          <p:nvPr/>
        </p:nvGraphicFramePr>
        <p:xfrm>
          <a:off x="8799107" y="278551"/>
          <a:ext cx="279977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968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5BE30B-A759-4C10-A90C-C51BF94A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Market Equilibrium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B1A35-4D26-42F8-966F-0CAA2FC540C7}"/>
              </a:ext>
            </a:extLst>
          </p:cNvPr>
          <p:cNvSpPr txBox="1"/>
          <p:nvPr/>
        </p:nvSpPr>
        <p:spPr>
          <a:xfrm>
            <a:off x="145464" y="873402"/>
            <a:ext cx="586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Equilibrium:</a:t>
            </a:r>
            <a:r>
              <a:rPr lang="en-US" sz="1400" dirty="0"/>
              <a:t> Total factor supply must equal sum of sectoral factor demand 	(determined by “closure rules”)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783C6D-EA49-4A08-B379-98771266D7EE}"/>
              </a:ext>
            </a:extLst>
          </p:cNvPr>
          <p:cNvSpPr/>
          <p:nvPr/>
        </p:nvSpPr>
        <p:spPr>
          <a:xfrm>
            <a:off x="9199367" y="1010836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0B3809-156C-4C6B-8AE9-79E704AD90C2}"/>
              </a:ext>
            </a:extLst>
          </p:cNvPr>
          <p:cNvSpPr txBox="1"/>
          <p:nvPr/>
        </p:nvSpPr>
        <p:spPr>
          <a:xfrm>
            <a:off x="7329575" y="609859"/>
            <a:ext cx="14669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200" b="1" dirty="0"/>
              <a:t>A</a:t>
            </a:r>
            <a:r>
              <a:rPr lang="en-US" sz="12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C	</a:t>
            </a:r>
            <a:r>
              <a:rPr lang="en-US" sz="12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F	</a:t>
            </a:r>
            <a:r>
              <a:rPr lang="en-US" sz="12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D	</a:t>
            </a:r>
            <a:r>
              <a:rPr lang="en-US" sz="1200" dirty="0"/>
              <a:t>= Final demand</a:t>
            </a:r>
            <a:endParaRPr lang="en-US" sz="800" dirty="0"/>
          </a:p>
          <a:p>
            <a:pPr>
              <a:tabLst>
                <a:tab pos="285750" algn="l"/>
              </a:tabLst>
            </a:pPr>
            <a:r>
              <a:rPr lang="en-US" sz="1200" b="1" dirty="0"/>
              <a:t>W</a:t>
            </a:r>
            <a:r>
              <a:rPr lang="en-US" sz="1200" dirty="0"/>
              <a:t>	= Rest of world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84EACA-6A04-42F7-B960-D89E61EAFA88}"/>
              </a:ext>
            </a:extLst>
          </p:cNvPr>
          <p:cNvSpPr/>
          <p:nvPr/>
        </p:nvSpPr>
        <p:spPr>
          <a:xfrm>
            <a:off x="4873335" y="2066354"/>
            <a:ext cx="3260456" cy="2092217"/>
          </a:xfrm>
          <a:prstGeom prst="rect">
            <a:avLst/>
          </a:prstGeom>
          <a:solidFill>
            <a:srgbClr val="C34E2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FF1569-A58C-4BD9-8167-8466F1D8D0AA}"/>
              </a:ext>
            </a:extLst>
          </p:cNvPr>
          <p:cNvSpPr txBox="1"/>
          <p:nvPr/>
        </p:nvSpPr>
        <p:spPr>
          <a:xfrm>
            <a:off x="5050935" y="2668076"/>
            <a:ext cx="933975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761718-4C25-4CEE-B815-E4A1D5BA67C0}"/>
              </a:ext>
            </a:extLst>
          </p:cNvPr>
          <p:cNvSpPr txBox="1"/>
          <p:nvPr/>
        </p:nvSpPr>
        <p:spPr>
          <a:xfrm>
            <a:off x="5050935" y="3189921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C0EEE-E3CD-4ED1-A0F3-6CB8D1316813}"/>
              </a:ext>
            </a:extLst>
          </p:cNvPr>
          <p:cNvSpPr txBox="1"/>
          <p:nvPr/>
        </p:nvSpPr>
        <p:spPr>
          <a:xfrm>
            <a:off x="5050935" y="3717400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Capital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19C0AE4-6DF5-40FB-A02D-3D9B33D05C2F}"/>
              </a:ext>
            </a:extLst>
          </p:cNvPr>
          <p:cNvSpPr txBox="1"/>
          <p:nvPr/>
        </p:nvSpPr>
        <p:spPr>
          <a:xfrm>
            <a:off x="6347034" y="3189921"/>
            <a:ext cx="1224792" cy="307777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Value-added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D35E542-73DA-4096-AFB6-1257329E4CB8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5984911" y="3343810"/>
            <a:ext cx="362123" cy="0"/>
          </a:xfrm>
          <a:prstGeom prst="straightConnector1">
            <a:avLst/>
          </a:prstGeom>
          <a:ln w="6350">
            <a:solidFill>
              <a:srgbClr val="E49F8C"/>
            </a:solidFill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85697F-F838-4E7E-B511-D1E450B44517}"/>
              </a:ext>
            </a:extLst>
          </p:cNvPr>
          <p:cNvCxnSpPr>
            <a:cxnSpLocks/>
          </p:cNvCxnSpPr>
          <p:nvPr/>
        </p:nvCxnSpPr>
        <p:spPr>
          <a:xfrm flipV="1">
            <a:off x="6123327" y="2821964"/>
            <a:ext cx="1" cy="1049324"/>
          </a:xfrm>
          <a:prstGeom prst="straightConnector1">
            <a:avLst/>
          </a:prstGeom>
          <a:ln w="6350">
            <a:solidFill>
              <a:srgbClr val="E49F8C"/>
            </a:solidFill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2C04002-FED6-45EE-AD3F-320C11C30FF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5984910" y="2821965"/>
            <a:ext cx="131427" cy="0"/>
          </a:xfrm>
          <a:prstGeom prst="straightConnector1">
            <a:avLst/>
          </a:prstGeom>
          <a:ln w="6350">
            <a:solidFill>
              <a:srgbClr val="E49F8C"/>
            </a:solidFill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6DCE6-CD8E-447B-B349-1A820888766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5984911" y="3871289"/>
            <a:ext cx="131426" cy="1"/>
          </a:xfrm>
          <a:prstGeom prst="straightConnector1">
            <a:avLst/>
          </a:prstGeom>
          <a:ln w="6350">
            <a:solidFill>
              <a:srgbClr val="E49F8C"/>
            </a:solidFill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110546E-2EBD-4634-879A-FBB39B4D014A}"/>
              </a:ext>
            </a:extLst>
          </p:cNvPr>
          <p:cNvSpPr txBox="1"/>
          <p:nvPr/>
        </p:nvSpPr>
        <p:spPr>
          <a:xfrm>
            <a:off x="4869723" y="2066354"/>
            <a:ext cx="326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34E2D"/>
                </a:solidFill>
              </a:rPr>
              <a:t>Factory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99440D-4535-4400-84C5-2C33620301AC}"/>
              </a:ext>
            </a:extLst>
          </p:cNvPr>
          <p:cNvSpPr txBox="1"/>
          <p:nvPr/>
        </p:nvSpPr>
        <p:spPr>
          <a:xfrm>
            <a:off x="6055885" y="3298078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9F8C"/>
                </a:solidFill>
              </a:rPr>
              <a:t>×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CEA60E-2F8A-4A19-802F-8E218DBDF96B}"/>
              </a:ext>
            </a:extLst>
          </p:cNvPr>
          <p:cNvSpPr txBox="1"/>
          <p:nvPr/>
        </p:nvSpPr>
        <p:spPr>
          <a:xfrm>
            <a:off x="6418234" y="3640336"/>
            <a:ext cx="1764427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b="1" dirty="0">
                <a:solidFill>
                  <a:srgbClr val="E49F8C"/>
                </a:solidFill>
              </a:rPr>
              <a:t>× </a:t>
            </a:r>
            <a:r>
              <a:rPr lang="en-US" sz="1100" dirty="0">
                <a:solidFill>
                  <a:srgbClr val="E49F8C"/>
                </a:solidFill>
              </a:rPr>
              <a:t>Price-driven substitution</a:t>
            </a:r>
            <a:r>
              <a:rPr lang="en-US" sz="1600" b="1" dirty="0">
                <a:solidFill>
                  <a:srgbClr val="E49F8C"/>
                </a:solidFill>
              </a:rPr>
              <a:t>  </a:t>
            </a:r>
            <a:endParaRPr lang="en-US" sz="1400" b="1" dirty="0">
              <a:solidFill>
                <a:srgbClr val="E49F8C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3DDA54-7B34-46EB-97C0-8D0CEBDE006B}"/>
              </a:ext>
            </a:extLst>
          </p:cNvPr>
          <p:cNvSpPr txBox="1"/>
          <p:nvPr/>
        </p:nvSpPr>
        <p:spPr>
          <a:xfrm>
            <a:off x="8196982" y="2746178"/>
            <a:ext cx="16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600" b="1" dirty="0">
                <a:solidFill>
                  <a:srgbClr val="C34E2D"/>
                </a:solidFill>
              </a:rPr>
              <a:t>Fix one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C34E2D"/>
                </a:solidFill>
              </a:rPr>
              <a:t>Economywide wage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C34E2D"/>
                </a:solidFill>
              </a:rPr>
              <a:t>Total factor supply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13F999C-FD6E-4B4D-B53E-FB6D0874161D}"/>
              </a:ext>
            </a:extLst>
          </p:cNvPr>
          <p:cNvSpPr/>
          <p:nvPr/>
        </p:nvSpPr>
        <p:spPr>
          <a:xfrm>
            <a:off x="3541018" y="2067756"/>
            <a:ext cx="1294833" cy="2092217"/>
          </a:xfrm>
          <a:prstGeom prst="rect">
            <a:avLst/>
          </a:prstGeom>
          <a:solidFill>
            <a:srgbClr val="C34E2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4F486F-B706-435B-84D7-231A2040A8F5}"/>
              </a:ext>
            </a:extLst>
          </p:cNvPr>
          <p:cNvSpPr txBox="1"/>
          <p:nvPr/>
        </p:nvSpPr>
        <p:spPr>
          <a:xfrm>
            <a:off x="3718618" y="2673936"/>
            <a:ext cx="933975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Labor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C5CD3A-16AA-48F4-A643-4855FA535D5D}"/>
              </a:ext>
            </a:extLst>
          </p:cNvPr>
          <p:cNvSpPr txBox="1"/>
          <p:nvPr/>
        </p:nvSpPr>
        <p:spPr>
          <a:xfrm>
            <a:off x="3718618" y="3195781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Land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E9A5284-EC2B-4A91-9803-70757F08CA17}"/>
              </a:ext>
            </a:extLst>
          </p:cNvPr>
          <p:cNvSpPr txBox="1"/>
          <p:nvPr/>
        </p:nvSpPr>
        <p:spPr>
          <a:xfrm>
            <a:off x="3718618" y="3723260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Capital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385B07C-B9FA-4F96-A331-3BC7BFBD5693}"/>
              </a:ext>
            </a:extLst>
          </p:cNvPr>
          <p:cNvSpPr/>
          <p:nvPr/>
        </p:nvSpPr>
        <p:spPr>
          <a:xfrm>
            <a:off x="2204243" y="2066354"/>
            <a:ext cx="1294833" cy="2098525"/>
          </a:xfrm>
          <a:prstGeom prst="rect">
            <a:avLst/>
          </a:prstGeom>
          <a:solidFill>
            <a:srgbClr val="C34E2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A8EE3C6-B6CB-4569-A50B-85E8656A1090}"/>
              </a:ext>
            </a:extLst>
          </p:cNvPr>
          <p:cNvSpPr txBox="1"/>
          <p:nvPr/>
        </p:nvSpPr>
        <p:spPr>
          <a:xfrm>
            <a:off x="2381843" y="2672534"/>
            <a:ext cx="933975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Labor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0D9AA19-5E2A-4A34-BC6F-6376D5C6D35D}"/>
              </a:ext>
            </a:extLst>
          </p:cNvPr>
          <p:cNvSpPr txBox="1"/>
          <p:nvPr/>
        </p:nvSpPr>
        <p:spPr>
          <a:xfrm>
            <a:off x="2381843" y="3194379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Land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588F31-9B25-4AC2-B288-18871C48F209}"/>
              </a:ext>
            </a:extLst>
          </p:cNvPr>
          <p:cNvSpPr txBox="1"/>
          <p:nvPr/>
        </p:nvSpPr>
        <p:spPr>
          <a:xfrm>
            <a:off x="2381843" y="3721858"/>
            <a:ext cx="933976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Capital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6EBFB0-9BEC-44A6-87E9-BED76EB75627}"/>
              </a:ext>
            </a:extLst>
          </p:cNvPr>
          <p:cNvSpPr txBox="1"/>
          <p:nvPr/>
        </p:nvSpPr>
        <p:spPr>
          <a:xfrm>
            <a:off x="3342288" y="2637298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4C6CD10-078C-462D-BAEB-4AB153EE5634}"/>
              </a:ext>
            </a:extLst>
          </p:cNvPr>
          <p:cNvSpPr txBox="1"/>
          <p:nvPr/>
        </p:nvSpPr>
        <p:spPr>
          <a:xfrm>
            <a:off x="4680326" y="2654786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506BDB9-5354-4B23-A12E-0FB5892C8BEE}"/>
              </a:ext>
            </a:extLst>
          </p:cNvPr>
          <p:cNvSpPr txBox="1"/>
          <p:nvPr/>
        </p:nvSpPr>
        <p:spPr>
          <a:xfrm>
            <a:off x="3341803" y="3157412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5EB9BD3-83AF-467D-91E8-12038E5D5DFE}"/>
              </a:ext>
            </a:extLst>
          </p:cNvPr>
          <p:cNvSpPr txBox="1"/>
          <p:nvPr/>
        </p:nvSpPr>
        <p:spPr>
          <a:xfrm>
            <a:off x="4679841" y="3174900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0448D39-26F6-490A-979A-45092B637B05}"/>
              </a:ext>
            </a:extLst>
          </p:cNvPr>
          <p:cNvSpPr txBox="1"/>
          <p:nvPr/>
        </p:nvSpPr>
        <p:spPr>
          <a:xfrm>
            <a:off x="3338513" y="3686147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52F344C-6302-4D05-B015-B4B315526A89}"/>
              </a:ext>
            </a:extLst>
          </p:cNvPr>
          <p:cNvSpPr txBox="1"/>
          <p:nvPr/>
        </p:nvSpPr>
        <p:spPr>
          <a:xfrm>
            <a:off x="4676551" y="3703635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+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8083AF9-3DE3-44A2-BC00-DA3656DC5A9D}"/>
              </a:ext>
            </a:extLst>
          </p:cNvPr>
          <p:cNvSpPr txBox="1"/>
          <p:nvPr/>
        </p:nvSpPr>
        <p:spPr>
          <a:xfrm>
            <a:off x="560504" y="2672534"/>
            <a:ext cx="1420829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Workforce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5CC286-46E0-4A47-A1E8-65A49C7B49CD}"/>
              </a:ext>
            </a:extLst>
          </p:cNvPr>
          <p:cNvSpPr txBox="1"/>
          <p:nvPr/>
        </p:nvSpPr>
        <p:spPr>
          <a:xfrm>
            <a:off x="560504" y="3194379"/>
            <a:ext cx="1420829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Land availability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44C954D-FE68-47E0-881A-7A0417BF58EF}"/>
              </a:ext>
            </a:extLst>
          </p:cNvPr>
          <p:cNvSpPr txBox="1"/>
          <p:nvPr/>
        </p:nvSpPr>
        <p:spPr>
          <a:xfrm>
            <a:off x="560504" y="3721858"/>
            <a:ext cx="1420829" cy="307777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Capital supply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60C91DD-AA11-4E7E-9EC3-D9295C7F558F}"/>
              </a:ext>
            </a:extLst>
          </p:cNvPr>
          <p:cNvSpPr txBox="1"/>
          <p:nvPr/>
        </p:nvSpPr>
        <p:spPr>
          <a:xfrm>
            <a:off x="2007802" y="2637298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=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11B3B5A-C48F-4EC2-80A6-15A3CA6DF1BB}"/>
              </a:ext>
            </a:extLst>
          </p:cNvPr>
          <p:cNvSpPr txBox="1"/>
          <p:nvPr/>
        </p:nvSpPr>
        <p:spPr>
          <a:xfrm>
            <a:off x="2007317" y="3157412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=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6844E9-A404-4C95-BB96-3BC650B864D1}"/>
              </a:ext>
            </a:extLst>
          </p:cNvPr>
          <p:cNvSpPr txBox="1"/>
          <p:nvPr/>
        </p:nvSpPr>
        <p:spPr>
          <a:xfrm>
            <a:off x="2004027" y="3686147"/>
            <a:ext cx="35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34E2D"/>
                </a:solidFill>
              </a:rPr>
              <a:t>=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E475AC5-D501-468C-8267-56DDCE15EE28}"/>
              </a:ext>
            </a:extLst>
          </p:cNvPr>
          <p:cNvGrpSpPr/>
          <p:nvPr/>
        </p:nvGrpSpPr>
        <p:grpSpPr>
          <a:xfrm>
            <a:off x="2733792" y="4489789"/>
            <a:ext cx="9607057" cy="2126165"/>
            <a:chOff x="908637" y="391127"/>
            <a:chExt cx="14166230" cy="2922936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379AC46-1E18-4C07-A70B-F07BA8AE4933}"/>
                </a:ext>
              </a:extLst>
            </p:cNvPr>
            <p:cNvGrpSpPr/>
            <p:nvPr/>
          </p:nvGrpSpPr>
          <p:grpSpPr>
            <a:xfrm>
              <a:off x="908637" y="391127"/>
              <a:ext cx="6703074" cy="2903826"/>
              <a:chOff x="1533712" y="3745468"/>
              <a:chExt cx="6703074" cy="2903826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59AEFFA4-6575-425C-871A-234EC9BF9827}"/>
                  </a:ext>
                </a:extLst>
              </p:cNvPr>
              <p:cNvGrpSpPr/>
              <p:nvPr/>
            </p:nvGrpSpPr>
            <p:grpSpPr>
              <a:xfrm>
                <a:off x="4948405" y="3745468"/>
                <a:ext cx="3288381" cy="2903826"/>
                <a:chOff x="1172349" y="2746321"/>
                <a:chExt cx="3288381" cy="2903826"/>
              </a:xfrm>
            </p:grpSpPr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017854CA-2EAD-47F7-8C7D-D74AA2E24F61}"/>
                    </a:ext>
                  </a:extLst>
                </p:cNvPr>
                <p:cNvCxnSpPr/>
                <p:nvPr/>
              </p:nvCxnSpPr>
              <p:spPr>
                <a:xfrm flipV="1">
                  <a:off x="1740239" y="2746321"/>
                  <a:ext cx="0" cy="2438400"/>
                </a:xfrm>
                <a:prstGeom prst="straightConnector1">
                  <a:avLst/>
                </a:prstGeom>
                <a:ln w="22225">
                  <a:solidFill>
                    <a:srgbClr val="54544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27D00C65-B4BF-42A3-9F9A-1112D0F46EE1}"/>
                    </a:ext>
                  </a:extLst>
                </p:cNvPr>
                <p:cNvCxnSpPr/>
                <p:nvPr/>
              </p:nvCxnSpPr>
              <p:spPr>
                <a:xfrm>
                  <a:off x="1740239" y="5184721"/>
                  <a:ext cx="2720491" cy="0"/>
                </a:xfrm>
                <a:prstGeom prst="straightConnector1">
                  <a:avLst/>
                </a:prstGeom>
                <a:ln w="22225">
                  <a:solidFill>
                    <a:srgbClr val="54544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A2E9A26-7131-4963-ABEC-AB6FC46F9CAF}"/>
                    </a:ext>
                  </a:extLst>
                </p:cNvPr>
                <p:cNvSpPr txBox="1"/>
                <p:nvPr/>
              </p:nvSpPr>
              <p:spPr>
                <a:xfrm>
                  <a:off x="1172349" y="2782676"/>
                  <a:ext cx="635371" cy="2402044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54544B"/>
                      </a:solidFill>
                    </a:rPr>
                    <a:t>Wages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3E32086-7ACF-4910-B5A0-434FD4A7E65A}"/>
                    </a:ext>
                  </a:extLst>
                </p:cNvPr>
                <p:cNvSpPr txBox="1"/>
                <p:nvPr/>
              </p:nvSpPr>
              <p:spPr>
                <a:xfrm>
                  <a:off x="1680864" y="5184721"/>
                  <a:ext cx="2703666" cy="465426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54544B"/>
                      </a:solidFill>
                    </a:rPr>
                    <a:t>Employment</a:t>
                  </a:r>
                </a:p>
              </p:txBody>
            </p:sp>
          </p:grp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C6A28D1-6AC8-4030-AFEE-9A98E120468C}"/>
                  </a:ext>
                </a:extLst>
              </p:cNvPr>
              <p:cNvCxnSpPr/>
              <p:nvPr/>
            </p:nvCxnSpPr>
            <p:spPr>
              <a:xfrm flipH="1" flipV="1">
                <a:off x="6703236" y="4223216"/>
                <a:ext cx="8544" cy="1938754"/>
              </a:xfrm>
              <a:prstGeom prst="line">
                <a:avLst/>
              </a:prstGeom>
              <a:ln w="15875">
                <a:solidFill>
                  <a:srgbClr val="C34E2D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TextBox 8">
                <a:extLst>
                  <a:ext uri="{FF2B5EF4-FFF2-40B4-BE49-F238E27FC236}">
                    <a16:creationId xmlns:a16="http://schemas.microsoft.com/office/drawing/2014/main" id="{D1D37C25-0141-47B4-9E37-C45A5EC7D6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3712" y="4785408"/>
                <a:ext cx="3200400" cy="803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/>
                <a:r>
                  <a:rPr lang="en-US" sz="1600" b="1" dirty="0">
                    <a:latin typeface="Calibri" pitchFamily="34" charset="0"/>
                  </a:rPr>
                  <a:t>Option 1</a:t>
                </a:r>
              </a:p>
              <a:p>
                <a:pPr algn="r"/>
                <a:r>
                  <a:rPr lang="en-US" sz="1600" dirty="0">
                    <a:latin typeface="Calibri" pitchFamily="34" charset="0"/>
                  </a:rPr>
                  <a:t>Full employment</a:t>
                </a:r>
              </a:p>
            </p:txBody>
          </p: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C396538-FD5F-4CC5-A21D-9B50FA0D94A5}"/>
                </a:ext>
              </a:extLst>
            </p:cNvPr>
            <p:cNvCxnSpPr/>
            <p:nvPr/>
          </p:nvCxnSpPr>
          <p:spPr>
            <a:xfrm flipH="1" flipV="1">
              <a:off x="5239961" y="1451465"/>
              <a:ext cx="1385984" cy="1165180"/>
            </a:xfrm>
            <a:prstGeom prst="line">
              <a:avLst/>
            </a:prstGeom>
            <a:ln w="15875">
              <a:solidFill>
                <a:srgbClr val="C34E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D45CD31-4D9F-403A-B23E-DF092D245DC9}"/>
                </a:ext>
              </a:extLst>
            </p:cNvPr>
            <p:cNvCxnSpPr/>
            <p:nvPr/>
          </p:nvCxnSpPr>
          <p:spPr>
            <a:xfrm flipH="1" flipV="1">
              <a:off x="5468561" y="1021275"/>
              <a:ext cx="1385984" cy="1165180"/>
            </a:xfrm>
            <a:prstGeom prst="line">
              <a:avLst/>
            </a:prstGeom>
            <a:ln w="15875">
              <a:solidFill>
                <a:srgbClr val="0B8E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C4A25D8-82C0-4435-A866-15663B39AEC2}"/>
                </a:ext>
              </a:extLst>
            </p:cNvPr>
            <p:cNvGrpSpPr/>
            <p:nvPr/>
          </p:nvGrpSpPr>
          <p:grpSpPr>
            <a:xfrm>
              <a:off x="8221312" y="410237"/>
              <a:ext cx="6853555" cy="2903826"/>
              <a:chOff x="4883987" y="3745468"/>
              <a:chExt cx="6853555" cy="2903826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14CA3FC-2E9D-4791-BB18-49E5027651E1}"/>
                  </a:ext>
                </a:extLst>
              </p:cNvPr>
              <p:cNvGrpSpPr/>
              <p:nvPr/>
            </p:nvGrpSpPr>
            <p:grpSpPr>
              <a:xfrm>
                <a:off x="4883987" y="3745468"/>
                <a:ext cx="3352799" cy="2903826"/>
                <a:chOff x="1107931" y="2746321"/>
                <a:chExt cx="3352799" cy="2903826"/>
              </a:xfrm>
            </p:grpSpPr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A6E3A00A-F1C1-4912-876A-71B63C9013B4}"/>
                    </a:ext>
                  </a:extLst>
                </p:cNvPr>
                <p:cNvCxnSpPr/>
                <p:nvPr/>
              </p:nvCxnSpPr>
              <p:spPr>
                <a:xfrm flipV="1">
                  <a:off x="1740239" y="2746321"/>
                  <a:ext cx="0" cy="2438400"/>
                </a:xfrm>
                <a:prstGeom prst="straightConnector1">
                  <a:avLst/>
                </a:prstGeom>
                <a:ln w="22225">
                  <a:solidFill>
                    <a:srgbClr val="54544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A5A057E8-0200-47EC-806C-BA7792B82DCC}"/>
                    </a:ext>
                  </a:extLst>
                </p:cNvPr>
                <p:cNvCxnSpPr/>
                <p:nvPr/>
              </p:nvCxnSpPr>
              <p:spPr>
                <a:xfrm>
                  <a:off x="1740239" y="5184721"/>
                  <a:ext cx="2720491" cy="0"/>
                </a:xfrm>
                <a:prstGeom prst="straightConnector1">
                  <a:avLst/>
                </a:prstGeom>
                <a:ln w="22225">
                  <a:solidFill>
                    <a:srgbClr val="54544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1AA3D68-7994-4F8A-B7CD-5536D171F534}"/>
                    </a:ext>
                  </a:extLst>
                </p:cNvPr>
                <p:cNvSpPr txBox="1"/>
                <p:nvPr/>
              </p:nvSpPr>
              <p:spPr>
                <a:xfrm>
                  <a:off x="1107931" y="2776230"/>
                  <a:ext cx="635371" cy="2402045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54544B"/>
                      </a:solidFill>
                    </a:rPr>
                    <a:t>Wages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250A2DDF-2A86-4305-A984-C15CEEC782FD}"/>
                    </a:ext>
                  </a:extLst>
                </p:cNvPr>
                <p:cNvSpPr txBox="1"/>
                <p:nvPr/>
              </p:nvSpPr>
              <p:spPr>
                <a:xfrm>
                  <a:off x="2128766" y="5184721"/>
                  <a:ext cx="2255764" cy="465426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54544B"/>
                      </a:solidFill>
                    </a:rPr>
                    <a:t>Employment</a:t>
                  </a: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BE10830-BA49-4E41-A402-DF5E2D74A291}"/>
                  </a:ext>
                </a:extLst>
              </p:cNvPr>
              <p:cNvCxnSpPr/>
              <p:nvPr/>
            </p:nvCxnSpPr>
            <p:spPr>
              <a:xfrm flipH="1">
                <a:off x="5516296" y="5214491"/>
                <a:ext cx="2644290" cy="1"/>
              </a:xfrm>
              <a:prstGeom prst="line">
                <a:avLst/>
              </a:prstGeom>
              <a:ln w="15875">
                <a:solidFill>
                  <a:srgbClr val="C34E2D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TextBox 8">
                <a:extLst>
                  <a:ext uri="{FF2B5EF4-FFF2-40B4-BE49-F238E27FC236}">
                    <a16:creationId xmlns:a16="http://schemas.microsoft.com/office/drawing/2014/main" id="{92639434-1BB1-429E-B813-8CF2840464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7142" y="4766298"/>
                <a:ext cx="3200400" cy="8039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 b="1" dirty="0">
                    <a:latin typeface="Calibri" pitchFamily="34" charset="0"/>
                  </a:rPr>
                  <a:t>Option 2</a:t>
                </a:r>
              </a:p>
              <a:p>
                <a:r>
                  <a:rPr lang="en-US" sz="1600" dirty="0">
                    <a:latin typeface="Calibri" pitchFamily="34" charset="0"/>
                  </a:rPr>
                  <a:t>Unemployment</a:t>
                </a:r>
              </a:p>
            </p:txBody>
          </p:sp>
        </p:grp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3BC0EE0-1431-4466-91F4-3631AC6CCD11}"/>
                </a:ext>
              </a:extLst>
            </p:cNvPr>
            <p:cNvCxnSpPr/>
            <p:nvPr/>
          </p:nvCxnSpPr>
          <p:spPr>
            <a:xfrm flipH="1" flipV="1">
              <a:off x="9627811" y="1531482"/>
              <a:ext cx="1385984" cy="1165180"/>
            </a:xfrm>
            <a:prstGeom prst="line">
              <a:avLst/>
            </a:prstGeom>
            <a:ln w="15875">
              <a:solidFill>
                <a:srgbClr val="C34E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95592FE-9FFA-48A0-979D-6D84AACB3113}"/>
                </a:ext>
              </a:extLst>
            </p:cNvPr>
            <p:cNvCxnSpPr/>
            <p:nvPr/>
          </p:nvCxnSpPr>
          <p:spPr>
            <a:xfrm flipH="1" flipV="1">
              <a:off x="9856411" y="1101292"/>
              <a:ext cx="1385984" cy="1165180"/>
            </a:xfrm>
            <a:prstGeom prst="line">
              <a:avLst/>
            </a:prstGeom>
            <a:ln w="15875">
              <a:solidFill>
                <a:srgbClr val="0B8E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5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921-DCAD-472F-8B23-F341379D6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026" y="2816352"/>
            <a:ext cx="7007033" cy="3575304"/>
          </a:xfrm>
        </p:spPr>
        <p:txBody>
          <a:bodyPr anchor="t" anchorCtr="0">
            <a:normAutofit/>
          </a:bodyPr>
          <a:lstStyle/>
          <a:p>
            <a:r>
              <a:rPr lang="en-US" b="1" dirty="0"/>
              <a:t>Activity 1.2 </a:t>
            </a:r>
            <a:br>
              <a:rPr lang="en-US" sz="4400" b="1" dirty="0"/>
            </a:br>
            <a:r>
              <a:rPr lang="en-US" sz="3200" dirty="0"/>
              <a:t>Rwanda CGE Model and Excel Interface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rgbClr val="C00000"/>
                </a:solidFill>
              </a:rPr>
              <a:t>Model file structure and Interface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1000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D372-7F58-4B15-958F-A03653A0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Running the Model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AB39E1A2-BA36-4D55-AB79-20A226BD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131" y="2433129"/>
            <a:ext cx="2066683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Simulation code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1136FC66-EA12-4614-B823-BBB3A5B72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63" y="1375310"/>
            <a:ext cx="206860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interface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1model.xlsx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DE97DAEE-0BBF-4274-880F-D937889C0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210" y="1375310"/>
            <a:ext cx="2068604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code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762DF6C3-9469-44A5-BC73-B4EAB8E3C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211" y="3538619"/>
            <a:ext cx="206668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Results interface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0output.xlsx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422C2F4-9F62-4F75-90E8-6FCEA9480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392" y="2433129"/>
            <a:ext cx="2068603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Simulation interface </a:t>
            </a:r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2simulation.xlsx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D4D315-0351-455A-B488-2EAD2B62D816}"/>
              </a:ext>
            </a:extLst>
          </p:cNvPr>
          <p:cNvSpPr/>
          <p:nvPr/>
        </p:nvSpPr>
        <p:spPr>
          <a:xfrm>
            <a:off x="3811201" y="1247467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761EDF-2E09-4064-88D0-B37C60680627}"/>
              </a:ext>
            </a:extLst>
          </p:cNvPr>
          <p:cNvSpPr/>
          <p:nvPr/>
        </p:nvSpPr>
        <p:spPr>
          <a:xfrm>
            <a:off x="3813122" y="2305286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64A0E5-B101-4E71-9BA0-883C78DC5A1C}"/>
              </a:ext>
            </a:extLst>
          </p:cNvPr>
          <p:cNvSpPr/>
          <p:nvPr/>
        </p:nvSpPr>
        <p:spPr>
          <a:xfrm>
            <a:off x="1280352" y="1247467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8069E5-971B-42DA-9B3B-7972CFAD6862}"/>
              </a:ext>
            </a:extLst>
          </p:cNvPr>
          <p:cNvSpPr/>
          <p:nvPr/>
        </p:nvSpPr>
        <p:spPr>
          <a:xfrm>
            <a:off x="6487382" y="2307091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EC6875-668F-42F9-8677-C42FFE7F2833}"/>
              </a:ext>
            </a:extLst>
          </p:cNvPr>
          <p:cNvSpPr/>
          <p:nvPr/>
        </p:nvSpPr>
        <p:spPr>
          <a:xfrm>
            <a:off x="3809280" y="3414386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24BE21-1CAA-4855-A535-981677E153A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478967" y="1629226"/>
            <a:ext cx="462243" cy="0"/>
          </a:xfrm>
          <a:prstGeom prst="straightConnector1">
            <a:avLst/>
          </a:prstGeom>
          <a:ln w="12700">
            <a:solidFill>
              <a:srgbClr val="0B8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DF8655-4B47-4F43-BF1F-076CF793C619}"/>
              </a:ext>
            </a:extLst>
          </p:cNvPr>
          <p:cNvCxnSpPr>
            <a:cxnSpLocks/>
            <a:stCxn id="9" idx="3"/>
            <a:endCxn id="4" idx="3"/>
          </p:cNvCxnSpPr>
          <p:nvPr/>
        </p:nvCxnSpPr>
        <p:spPr>
          <a:xfrm flipH="1">
            <a:off x="6009814" y="2687045"/>
            <a:ext cx="2676181" cy="0"/>
          </a:xfrm>
          <a:prstGeom prst="straightConnector1">
            <a:avLst/>
          </a:prstGeom>
          <a:ln w="12700">
            <a:solidFill>
              <a:srgbClr val="0B8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34A927-AE95-40A6-8469-C8F6668F4A8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4975512" y="1883141"/>
            <a:ext cx="961" cy="549988"/>
          </a:xfrm>
          <a:prstGeom prst="straightConnector1">
            <a:avLst/>
          </a:prstGeom>
          <a:ln w="12700">
            <a:solidFill>
              <a:srgbClr val="C34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175FEE-A034-4002-8A3B-E7F19E4A3FEE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4974553" y="2940960"/>
            <a:ext cx="1920" cy="597659"/>
          </a:xfrm>
          <a:prstGeom prst="straightConnector1">
            <a:avLst/>
          </a:prstGeom>
          <a:ln w="12700">
            <a:solidFill>
              <a:srgbClr val="C34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00E23ED-C6B8-4399-BC69-C57477CF7561}"/>
              </a:ext>
            </a:extLst>
          </p:cNvPr>
          <p:cNvSpPr txBox="1"/>
          <p:nvPr/>
        </p:nvSpPr>
        <p:spPr>
          <a:xfrm>
            <a:off x="1055001" y="1230132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14F3C-DE02-481D-B850-317FCF169495}"/>
              </a:ext>
            </a:extLst>
          </p:cNvPr>
          <p:cNvSpPr txBox="1"/>
          <p:nvPr/>
        </p:nvSpPr>
        <p:spPr>
          <a:xfrm>
            <a:off x="6262031" y="2275907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F4C4B-97F1-400F-BCBB-F9158EDD0A72}"/>
              </a:ext>
            </a:extLst>
          </p:cNvPr>
          <p:cNvSpPr txBox="1"/>
          <p:nvPr/>
        </p:nvSpPr>
        <p:spPr>
          <a:xfrm>
            <a:off x="3583929" y="1221420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2FB39-9836-43D2-A8EF-24F846257E57}"/>
              </a:ext>
            </a:extLst>
          </p:cNvPr>
          <p:cNvSpPr txBox="1"/>
          <p:nvPr/>
        </p:nvSpPr>
        <p:spPr>
          <a:xfrm>
            <a:off x="3583929" y="2275907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AE0374-ABA6-4743-83A8-F678BF52E400}"/>
              </a:ext>
            </a:extLst>
          </p:cNvPr>
          <p:cNvSpPr txBox="1"/>
          <p:nvPr/>
        </p:nvSpPr>
        <p:spPr>
          <a:xfrm>
            <a:off x="3583929" y="3381397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B71FA4-6EBD-4A0B-A634-3167FDFB75F9}"/>
              </a:ext>
            </a:extLst>
          </p:cNvPr>
          <p:cNvSpPr txBox="1"/>
          <p:nvPr/>
        </p:nvSpPr>
        <p:spPr>
          <a:xfrm>
            <a:off x="325417" y="2223226"/>
            <a:ext cx="2772627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Data  </a:t>
            </a:r>
            <a:r>
              <a:rPr lang="en-US" sz="1400" dirty="0">
                <a:solidFill>
                  <a:schemeClr val="bg1"/>
                </a:solidFill>
              </a:rPr>
              <a:t>SAM, elasticities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8A3C21-AEE4-4CED-9A13-90C60EF3ED2C}"/>
              </a:ext>
            </a:extLst>
          </p:cNvPr>
          <p:cNvSpPr txBox="1"/>
          <p:nvPr/>
        </p:nvSpPr>
        <p:spPr>
          <a:xfrm>
            <a:off x="9109432" y="170470"/>
            <a:ext cx="2977088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1 </a:t>
            </a:r>
            <a:r>
              <a:rPr lang="en-US" sz="1400" dirty="0">
                <a:solidFill>
                  <a:schemeClr val="bg1"/>
                </a:solidFill>
              </a:rPr>
              <a:t>  Name &amp; activate simulations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D88CA1-1118-462F-8E4D-955032482199}"/>
              </a:ext>
            </a:extLst>
          </p:cNvPr>
          <p:cNvSpPr txBox="1"/>
          <p:nvPr/>
        </p:nvSpPr>
        <p:spPr>
          <a:xfrm>
            <a:off x="9108469" y="2328048"/>
            <a:ext cx="2977088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2 </a:t>
            </a:r>
            <a:r>
              <a:rPr lang="en-US" sz="1400" dirty="0">
                <a:solidFill>
                  <a:schemeClr val="bg1"/>
                </a:solidFill>
              </a:rPr>
              <a:t>  Impose shocks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40D60C-0E9D-430F-AB7C-88FBEB9B1C94}"/>
              </a:ext>
            </a:extLst>
          </p:cNvPr>
          <p:cNvSpPr txBox="1"/>
          <p:nvPr/>
        </p:nvSpPr>
        <p:spPr>
          <a:xfrm>
            <a:off x="9108469" y="4503429"/>
            <a:ext cx="2983131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3 </a:t>
            </a:r>
            <a:r>
              <a:rPr lang="en-US" sz="1400" dirty="0">
                <a:solidFill>
                  <a:schemeClr val="bg1"/>
                </a:solidFill>
              </a:rPr>
              <a:t>  Select closures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071CC7-51DC-42FE-AD00-818912D8B47F}"/>
              </a:ext>
            </a:extLst>
          </p:cNvPr>
          <p:cNvSpPr txBox="1"/>
          <p:nvPr/>
        </p:nvSpPr>
        <p:spPr>
          <a:xfrm>
            <a:off x="3950608" y="4370297"/>
            <a:ext cx="2666784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Results  </a:t>
            </a:r>
            <a:r>
              <a:rPr lang="en-US" sz="1400" dirty="0">
                <a:solidFill>
                  <a:schemeClr val="bg1"/>
                </a:solidFill>
              </a:rPr>
              <a:t>Macro, household, etc.</a:t>
            </a:r>
          </a:p>
        </p:txBody>
      </p:sp>
      <p:sp>
        <p:nvSpPr>
          <p:cNvPr id="69" name="Right Bracket 68">
            <a:extLst>
              <a:ext uri="{FF2B5EF4-FFF2-40B4-BE49-F238E27FC236}">
                <a16:creationId xmlns:a16="http://schemas.microsoft.com/office/drawing/2014/main" id="{DE87B8AC-3475-409E-A02D-26107B09280E}"/>
              </a:ext>
            </a:extLst>
          </p:cNvPr>
          <p:cNvSpPr/>
          <p:nvPr/>
        </p:nvSpPr>
        <p:spPr>
          <a:xfrm rot="16200000">
            <a:off x="1674063" y="818185"/>
            <a:ext cx="75335" cy="2604564"/>
          </a:xfrm>
          <a:prstGeom prst="rightBracket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E8F44D-3469-4DAF-A29C-31A38E5847A5}"/>
              </a:ext>
            </a:extLst>
          </p:cNvPr>
          <p:cNvCxnSpPr>
            <a:cxnSpLocks/>
          </p:cNvCxnSpPr>
          <p:nvPr/>
        </p:nvCxnSpPr>
        <p:spPr>
          <a:xfrm>
            <a:off x="1965960" y="1883141"/>
            <a:ext cx="0" cy="1996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ight Bracket 72">
            <a:extLst>
              <a:ext uri="{FF2B5EF4-FFF2-40B4-BE49-F238E27FC236}">
                <a16:creationId xmlns:a16="http://schemas.microsoft.com/office/drawing/2014/main" id="{3BC361EA-7EB8-490E-807F-3099E4B17B5C}"/>
              </a:ext>
            </a:extLst>
          </p:cNvPr>
          <p:cNvSpPr/>
          <p:nvPr/>
        </p:nvSpPr>
        <p:spPr>
          <a:xfrm rot="16200000">
            <a:off x="5235054" y="2937063"/>
            <a:ext cx="75255" cy="2666786"/>
          </a:xfrm>
          <a:prstGeom prst="rightBracket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E75C2E8-6BE8-45ED-A0EF-10DFD39B6D2E}"/>
              </a:ext>
            </a:extLst>
          </p:cNvPr>
          <p:cNvCxnSpPr>
            <a:cxnSpLocks/>
          </p:cNvCxnSpPr>
          <p:nvPr/>
        </p:nvCxnSpPr>
        <p:spPr>
          <a:xfrm>
            <a:off x="4974553" y="4033170"/>
            <a:ext cx="0" cy="1996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B1FBB291-B4D2-4E04-8E32-2E0956FB1ABA}"/>
              </a:ext>
            </a:extLst>
          </p:cNvPr>
          <p:cNvSpPr/>
          <p:nvPr/>
        </p:nvSpPr>
        <p:spPr>
          <a:xfrm rot="10800000">
            <a:off x="8967756" y="363395"/>
            <a:ext cx="45719" cy="6231681"/>
          </a:xfrm>
          <a:prstGeom prst="rightBracket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632267-3031-4C8C-8EF2-FED447811EF2}"/>
              </a:ext>
            </a:extLst>
          </p:cNvPr>
          <p:cNvCxnSpPr>
            <a:cxnSpLocks/>
          </p:cNvCxnSpPr>
          <p:nvPr/>
        </p:nvCxnSpPr>
        <p:spPr>
          <a:xfrm>
            <a:off x="8685995" y="2687045"/>
            <a:ext cx="28176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F56A11-EAC3-5387-CE2E-F49228C6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2544299"/>
            <a:ext cx="2755228" cy="1869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16762-9DDD-B0ED-99DF-39B5456B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067" y="4685735"/>
            <a:ext cx="2655150" cy="2001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95B21F-686A-2A4C-A9D8-1F62FD54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74" y="488101"/>
            <a:ext cx="2970083" cy="1787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F9C845-14BC-CCF3-C5D4-B8605ECE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432" y="2635825"/>
            <a:ext cx="2977088" cy="1825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F4AE68-6DBA-6136-02BC-CCD7E898B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956" y="4821058"/>
            <a:ext cx="2977088" cy="1908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908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8EA0B04-7CF0-A62A-7CF9-65AA7D57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59" y="907991"/>
            <a:ext cx="5325141" cy="597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23842-F8AF-7C02-C211-C8540FD2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| </a:t>
            </a:r>
            <a:r>
              <a:rPr lang="en-US" b="0" dirty="0"/>
              <a:t>Changing Elasticities </a:t>
            </a:r>
            <a:r>
              <a:rPr lang="en-US" sz="2000" b="0" dirty="0"/>
              <a:t>(Optional)</a:t>
            </a:r>
            <a:endParaRPr lang="en-US" b="0" dirty="0"/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C9BDB934-80A1-5641-AFFB-5A18094AC29E}"/>
              </a:ext>
            </a:extLst>
          </p:cNvPr>
          <p:cNvGrpSpPr>
            <a:grpSpLocks/>
          </p:cNvGrpSpPr>
          <p:nvPr/>
        </p:nvGrpSpPr>
        <p:grpSpPr bwMode="auto">
          <a:xfrm>
            <a:off x="8037671" y="183858"/>
            <a:ext cx="1371600" cy="685800"/>
            <a:chOff x="4775200" y="723900"/>
            <a:chExt cx="1371600" cy="685800"/>
          </a:xfrm>
          <a:effectLst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C6732F-2CE1-6AAE-A281-488C92FECC9A}"/>
                </a:ext>
              </a:extLst>
            </p:cNvPr>
            <p:cNvSpPr txBox="1"/>
            <p:nvPr/>
          </p:nvSpPr>
          <p:spPr>
            <a:xfrm>
              <a:off x="4775200" y="723900"/>
              <a:ext cx="13716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1model.xlsx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D58AE4-89D8-1D3F-E940-2CBEEE6B5DC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5140865" y="1104900"/>
              <a:ext cx="320135" cy="304800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3CE6B1C0-8C87-3718-8C39-2E2BEBF347EE}"/>
              </a:ext>
            </a:extLst>
          </p:cNvPr>
          <p:cNvGrpSpPr>
            <a:grpSpLocks/>
          </p:cNvGrpSpPr>
          <p:nvPr/>
        </p:nvGrpSpPr>
        <p:grpSpPr bwMode="auto">
          <a:xfrm>
            <a:off x="8850571" y="6057274"/>
            <a:ext cx="2095500" cy="533400"/>
            <a:chOff x="4533900" y="685800"/>
            <a:chExt cx="2095500" cy="533400"/>
          </a:xfrm>
          <a:effectLst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C6355E-9115-420B-C833-A9084B465F10}"/>
                </a:ext>
              </a:extLst>
            </p:cNvPr>
            <p:cNvSpPr txBox="1"/>
            <p:nvPr/>
          </p:nvSpPr>
          <p:spPr>
            <a:xfrm>
              <a:off x="5257800" y="685800"/>
              <a:ext cx="13716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TRD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708A06-DA54-9D19-5F1C-105102458F71}"/>
                </a:ext>
              </a:extLst>
            </p:cNvPr>
            <p:cNvCxnSpPr>
              <a:stCxn id="9" idx="1"/>
            </p:cNvCxnSpPr>
            <p:nvPr/>
          </p:nvCxnSpPr>
          <p:spPr>
            <a:xfrm flipH="1">
              <a:off x="4533900" y="876300"/>
              <a:ext cx="723900" cy="342900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9EAA5-96A8-B60B-DFAC-39E8A215515F}"/>
              </a:ext>
            </a:extLst>
          </p:cNvPr>
          <p:cNvSpPr/>
          <p:nvPr/>
        </p:nvSpPr>
        <p:spPr>
          <a:xfrm>
            <a:off x="6866859" y="3016485"/>
            <a:ext cx="2789206" cy="1371600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54544B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D41C6B-86D8-BDEA-23CF-A1676C37C7AD}"/>
              </a:ext>
            </a:extLst>
          </p:cNvPr>
          <p:cNvCxnSpPr/>
          <p:nvPr/>
        </p:nvCxnSpPr>
        <p:spPr>
          <a:xfrm flipV="1">
            <a:off x="5982191" y="3810458"/>
            <a:ext cx="698500" cy="304800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8">
            <a:extLst>
              <a:ext uri="{FF2B5EF4-FFF2-40B4-BE49-F238E27FC236}">
                <a16:creationId xmlns:a16="http://schemas.microsoft.com/office/drawing/2014/main" id="{78589736-7F0C-883C-4F3F-DDD9220316C6}"/>
              </a:ext>
            </a:extLst>
          </p:cNvPr>
          <p:cNvGrpSpPr>
            <a:grpSpLocks/>
          </p:cNvGrpSpPr>
          <p:nvPr/>
        </p:nvGrpSpPr>
        <p:grpSpPr bwMode="auto">
          <a:xfrm>
            <a:off x="5463445" y="1161241"/>
            <a:ext cx="2133600" cy="762000"/>
            <a:chOff x="5410200" y="-647700"/>
            <a:chExt cx="2133600" cy="762000"/>
          </a:xfrm>
          <a:effectLst/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552BF3-6F50-89B3-EA10-9C910E0E2E0A}"/>
                </a:ext>
              </a:extLst>
            </p:cNvPr>
            <p:cNvSpPr txBox="1"/>
            <p:nvPr/>
          </p:nvSpPr>
          <p:spPr>
            <a:xfrm>
              <a:off x="5410200" y="-266700"/>
              <a:ext cx="16764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Save file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3D694B-2311-B221-3D53-79996D162F9F}"/>
                </a:ext>
              </a:extLst>
            </p:cNvPr>
            <p:cNvCxnSpPr/>
            <p:nvPr/>
          </p:nvCxnSpPr>
          <p:spPr>
            <a:xfrm flipV="1">
              <a:off x="7086600" y="-647700"/>
              <a:ext cx="457200" cy="400050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95CB6E-BED8-4904-F3A2-97C4D444AEAE}"/>
              </a:ext>
            </a:extLst>
          </p:cNvPr>
          <p:cNvSpPr txBox="1"/>
          <p:nvPr/>
        </p:nvSpPr>
        <p:spPr>
          <a:xfrm>
            <a:off x="4080180" y="6452175"/>
            <a:ext cx="2650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1national.xlsx | TRD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349570-8807-3C2A-76DB-CD9D53DF8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3" y="4115258"/>
            <a:ext cx="4337132" cy="22025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172B97-5F9C-040D-BC17-C111EB09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11" y="884417"/>
            <a:ext cx="2493113" cy="9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1CED1B-F5CC-4B1E-79AE-7505C581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57" y="1570887"/>
            <a:ext cx="8011643" cy="5287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AD078-65AB-924B-6C9C-36A1ABB0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|</a:t>
            </a:r>
            <a:r>
              <a:rPr lang="en-US" b="0" dirty="0"/>
              <a:t> Initializing Model </a:t>
            </a:r>
            <a:r>
              <a:rPr lang="en-US" sz="2000" b="0" dirty="0"/>
              <a:t>(Push F9)</a:t>
            </a:r>
            <a:endParaRPr lang="en-US" b="0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2CF8217-3EC0-BB13-01BC-9557792B5AFA}"/>
              </a:ext>
            </a:extLst>
          </p:cNvPr>
          <p:cNvGrpSpPr>
            <a:grpSpLocks/>
          </p:cNvGrpSpPr>
          <p:nvPr/>
        </p:nvGrpSpPr>
        <p:grpSpPr bwMode="auto">
          <a:xfrm>
            <a:off x="9827758" y="1877686"/>
            <a:ext cx="2364242" cy="1778809"/>
            <a:chOff x="5164296" y="357059"/>
            <a:chExt cx="1249680" cy="17309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689D65-C193-3325-25E6-E53458D9D07C}"/>
                </a:ext>
              </a:extLst>
            </p:cNvPr>
            <p:cNvSpPr txBox="1"/>
            <p:nvPr/>
          </p:nvSpPr>
          <p:spPr>
            <a:xfrm>
              <a:off x="5164296" y="1218125"/>
              <a:ext cx="1249680" cy="869899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Check project and model files are in the same folder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555C92-8AC1-E8C9-87AB-502B8DC500F0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5789136" y="357059"/>
              <a:ext cx="0" cy="861066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14F18D-4337-C3D0-AA78-56B7DFF67C7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07624" y="2572139"/>
            <a:ext cx="302255" cy="190413"/>
          </a:xfrm>
          <a:prstGeom prst="straightConnector1">
            <a:avLst/>
          </a:prstGeom>
          <a:ln>
            <a:solidFill>
              <a:srgbClr val="C34E2D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574CCBE-A07C-295D-65B5-F0F91F322C28}"/>
              </a:ext>
            </a:extLst>
          </p:cNvPr>
          <p:cNvSpPr/>
          <p:nvPr/>
        </p:nvSpPr>
        <p:spPr>
          <a:xfrm>
            <a:off x="4129724" y="1935789"/>
            <a:ext cx="2438400" cy="1272701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A4EC7F-8864-8CD9-FABF-65937BEC0A57}"/>
              </a:ext>
            </a:extLst>
          </p:cNvPr>
          <p:cNvCxnSpPr>
            <a:cxnSpLocks/>
          </p:cNvCxnSpPr>
          <p:nvPr/>
        </p:nvCxnSpPr>
        <p:spPr>
          <a:xfrm flipV="1">
            <a:off x="3340524" y="3145015"/>
            <a:ext cx="654820" cy="892976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2">
            <a:extLst>
              <a:ext uri="{FF2B5EF4-FFF2-40B4-BE49-F238E27FC236}">
                <a16:creationId xmlns:a16="http://schemas.microsoft.com/office/drawing/2014/main" id="{58ACE77A-40F0-B4B1-315B-2A3EEEFC7CB0}"/>
              </a:ext>
            </a:extLst>
          </p:cNvPr>
          <p:cNvGrpSpPr>
            <a:grpSpLocks/>
          </p:cNvGrpSpPr>
          <p:nvPr/>
        </p:nvGrpSpPr>
        <p:grpSpPr bwMode="auto">
          <a:xfrm>
            <a:off x="7874748" y="914550"/>
            <a:ext cx="1676400" cy="967675"/>
            <a:chOff x="3754066" y="1475037"/>
            <a:chExt cx="1676400" cy="967675"/>
          </a:xfrm>
          <a:effectLst/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FFB988-438A-349C-4572-C4E5BD20BC05}"/>
                </a:ext>
              </a:extLst>
            </p:cNvPr>
            <p:cNvSpPr txBox="1"/>
            <p:nvPr/>
          </p:nvSpPr>
          <p:spPr>
            <a:xfrm>
              <a:off x="3754066" y="1475037"/>
              <a:ext cx="1676400" cy="381000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Press F9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3E39C-42FF-31F3-EECC-894BFEEF6B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754066" y="1856037"/>
              <a:ext cx="838200" cy="586675"/>
            </a:xfrm>
            <a:prstGeom prst="straightConnector1">
              <a:avLst/>
            </a:prstGeom>
            <a:ln>
              <a:solidFill>
                <a:srgbClr val="5C8E3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0A962-4C61-EFBD-3580-E4DEF22F7081}"/>
              </a:ext>
            </a:extLst>
          </p:cNvPr>
          <p:cNvSpPr txBox="1"/>
          <p:nvPr/>
        </p:nvSpPr>
        <p:spPr bwMode="auto">
          <a:xfrm>
            <a:off x="5392636" y="4432774"/>
            <a:ext cx="1447800" cy="381000"/>
          </a:xfrm>
          <a:prstGeom prst="rect">
            <a:avLst/>
          </a:prstGeom>
          <a:solidFill>
            <a:srgbClr val="C34E2D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1model.gms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DF654C-F4C3-7F51-8BBE-21854D5F7E0D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4892040" y="2999232"/>
            <a:ext cx="1224496" cy="1433542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FCE0FE2-AE4B-C7D9-4837-E96D194D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0" y="879936"/>
            <a:ext cx="2493113" cy="936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B9252F-F0BA-5AA9-3EF6-A2515E04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27" y="3875457"/>
            <a:ext cx="2905530" cy="1495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324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50AA23D-82E6-D914-FC00-8B88B1F6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00" y="1190048"/>
            <a:ext cx="5812429" cy="56679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D01847-74D3-C26A-9AEF-8B004566BFF2}"/>
              </a:ext>
            </a:extLst>
          </p:cNvPr>
          <p:cNvCxnSpPr>
            <a:cxnSpLocks/>
          </p:cNvCxnSpPr>
          <p:nvPr/>
        </p:nvCxnSpPr>
        <p:spPr>
          <a:xfrm>
            <a:off x="5550408" y="3451982"/>
            <a:ext cx="786384" cy="0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2E79BA6-31F0-7C0F-1C53-337AA4F6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75" y="2537431"/>
            <a:ext cx="2744001" cy="2543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51642-6313-738A-4EDF-16D7A4E3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|</a:t>
            </a:r>
            <a:r>
              <a:rPr lang="en-US" b="0" dirty="0"/>
              <a:t> Designing Simulations</a:t>
            </a:r>
            <a:r>
              <a:rPr lang="en-US" sz="2000" b="0" dirty="0"/>
              <a:t> (Part 1)</a:t>
            </a:r>
            <a:endParaRPr lang="en-US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2F906-2328-BA9F-77B7-860AE31AA88C}"/>
              </a:ext>
            </a:extLst>
          </p:cNvPr>
          <p:cNvSpPr/>
          <p:nvPr/>
        </p:nvSpPr>
        <p:spPr>
          <a:xfrm>
            <a:off x="6387600" y="2880360"/>
            <a:ext cx="2076178" cy="1975225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0A519-2663-6100-243F-66B6A4A2413F}"/>
              </a:ext>
            </a:extLst>
          </p:cNvPr>
          <p:cNvSpPr txBox="1"/>
          <p:nvPr/>
        </p:nvSpPr>
        <p:spPr bwMode="auto">
          <a:xfrm>
            <a:off x="2933548" y="5236586"/>
            <a:ext cx="1066800" cy="379413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9F9610-4CEC-8F12-439C-446B1BEE3AE6}"/>
              </a:ext>
            </a:extLst>
          </p:cNvPr>
          <p:cNvCxnSpPr>
            <a:stCxn id="7" idx="0"/>
          </p:cNvCxnSpPr>
          <p:nvPr/>
        </p:nvCxnSpPr>
        <p:spPr bwMode="auto">
          <a:xfrm rot="5400000" flipH="1" flipV="1">
            <a:off x="3277243" y="5045292"/>
            <a:ext cx="379412" cy="3175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0602A9-86A0-C1B8-7D2A-02FDDCDCBE27}"/>
              </a:ext>
            </a:extLst>
          </p:cNvPr>
          <p:cNvSpPr txBox="1"/>
          <p:nvPr/>
        </p:nvSpPr>
        <p:spPr bwMode="auto">
          <a:xfrm>
            <a:off x="3771748" y="5769986"/>
            <a:ext cx="1066800" cy="381000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Activate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2CC0A-E623-DE16-029F-CDADB36800E3}"/>
              </a:ext>
            </a:extLst>
          </p:cNvPr>
          <p:cNvCxnSpPr>
            <a:stCxn id="9" idx="0"/>
          </p:cNvCxnSpPr>
          <p:nvPr/>
        </p:nvCxnSpPr>
        <p:spPr bwMode="auto">
          <a:xfrm rot="5400000" flipH="1" flipV="1">
            <a:off x="3847949" y="5312786"/>
            <a:ext cx="914400" cy="3175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D29DBF-3AB7-1A69-572C-C10F8BAC51C6}"/>
              </a:ext>
            </a:extLst>
          </p:cNvPr>
          <p:cNvSpPr txBox="1"/>
          <p:nvPr/>
        </p:nvSpPr>
        <p:spPr bwMode="auto">
          <a:xfrm>
            <a:off x="4305148" y="6303386"/>
            <a:ext cx="1447800" cy="369888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0DD821-0B3A-D3AB-973A-4C8D6D0730A9}"/>
              </a:ext>
            </a:extLst>
          </p:cNvPr>
          <p:cNvCxnSpPr/>
          <p:nvPr/>
        </p:nvCxnSpPr>
        <p:spPr bwMode="auto">
          <a:xfrm rot="5400000" flipH="1" flipV="1">
            <a:off x="4265461" y="5579486"/>
            <a:ext cx="1449388" cy="1587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7B252A-E057-E0FA-80B3-BFB0C7B078EB}"/>
              </a:ext>
            </a:extLst>
          </p:cNvPr>
          <p:cNvGrpSpPr/>
          <p:nvPr/>
        </p:nvGrpSpPr>
        <p:grpSpPr>
          <a:xfrm>
            <a:off x="7927369" y="543197"/>
            <a:ext cx="2607028" cy="582211"/>
            <a:chOff x="6592345" y="756741"/>
            <a:chExt cx="2607028" cy="5822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D253E5-F225-8B44-6504-84338623442C}"/>
                </a:ext>
              </a:extLst>
            </p:cNvPr>
            <p:cNvSpPr txBox="1"/>
            <p:nvPr/>
          </p:nvSpPr>
          <p:spPr bwMode="auto">
            <a:xfrm>
              <a:off x="7332473" y="756741"/>
              <a:ext cx="18669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2simulation.xlsx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ED02A5-E7B4-CE94-FA66-4B157B31FA33}"/>
                </a:ext>
              </a:extLst>
            </p:cNvPr>
            <p:cNvCxnSpPr>
              <a:cxnSpLocks/>
              <a:stCxn id="13" idx="1"/>
            </p:cNvCxnSpPr>
            <p:nvPr/>
          </p:nvCxnSpPr>
          <p:spPr bwMode="auto">
            <a:xfrm flipH="1">
              <a:off x="6592345" y="947241"/>
              <a:ext cx="740128" cy="391711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EF7A7A-274E-F3CA-B37A-2952F1CA8409}"/>
              </a:ext>
            </a:extLst>
          </p:cNvPr>
          <p:cNvGrpSpPr>
            <a:grpSpLocks/>
          </p:cNvGrpSpPr>
          <p:nvPr/>
        </p:nvGrpSpPr>
        <p:grpSpPr bwMode="auto">
          <a:xfrm>
            <a:off x="6701789" y="5791885"/>
            <a:ext cx="1447800" cy="763278"/>
            <a:chOff x="4381500" y="2220912"/>
            <a:chExt cx="1447800" cy="763278"/>
          </a:xfrm>
          <a:effectLst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3004E4-557D-F9C3-CD91-8F087AC1133C}"/>
                </a:ext>
              </a:extLst>
            </p:cNvPr>
            <p:cNvSpPr txBox="1"/>
            <p:nvPr/>
          </p:nvSpPr>
          <p:spPr>
            <a:xfrm>
              <a:off x="4381500" y="2220912"/>
              <a:ext cx="14478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Main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D0A939-D51E-F39D-D27A-409D1829D061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2601912"/>
              <a:ext cx="0" cy="382278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A0D7928-E930-69F7-09A8-BE1B4B19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09" y="861515"/>
            <a:ext cx="2493113" cy="954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51AA3F-99B1-CC90-D7F6-982E9357BBC2}"/>
              </a:ext>
            </a:extLst>
          </p:cNvPr>
          <p:cNvSpPr/>
          <p:nvPr/>
        </p:nvSpPr>
        <p:spPr>
          <a:xfrm>
            <a:off x="1891620" y="832981"/>
            <a:ext cx="3483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Naming and activating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4769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954339-EC06-CFD0-428A-0E82F576B69C}"/>
              </a:ext>
            </a:extLst>
          </p:cNvPr>
          <p:cNvCxnSpPr>
            <a:cxnSpLocks/>
          </p:cNvCxnSpPr>
          <p:nvPr/>
        </p:nvCxnSpPr>
        <p:spPr>
          <a:xfrm flipV="1">
            <a:off x="5321481" y="4005072"/>
            <a:ext cx="558111" cy="301252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56F1EB6-C514-3A99-89D4-E3C36D46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5" y="922555"/>
            <a:ext cx="6173095" cy="5935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22BA0-9E9D-029A-2917-D118E51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|</a:t>
            </a:r>
            <a:r>
              <a:rPr lang="en-US" b="0" dirty="0"/>
              <a:t> Designing Simulations</a:t>
            </a:r>
            <a:r>
              <a:rPr lang="en-US" sz="2000" b="0" dirty="0"/>
              <a:t> (Part 2)</a:t>
            </a:r>
            <a:endParaRPr lang="en-US" b="0" dirty="0"/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DBC29E1C-EB4C-2DDB-6FDD-EC27EE26AD83}"/>
              </a:ext>
            </a:extLst>
          </p:cNvPr>
          <p:cNvGrpSpPr>
            <a:grpSpLocks/>
          </p:cNvGrpSpPr>
          <p:nvPr/>
        </p:nvGrpSpPr>
        <p:grpSpPr bwMode="auto">
          <a:xfrm>
            <a:off x="9130911" y="1402682"/>
            <a:ext cx="2867229" cy="659054"/>
            <a:chOff x="4191000" y="1524000"/>
            <a:chExt cx="2867229" cy="659054"/>
          </a:xfrm>
          <a:effectLst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057DFA-D665-1E99-3753-FD16400C6CEA}"/>
                </a:ext>
              </a:extLst>
            </p:cNvPr>
            <p:cNvSpPr txBox="1"/>
            <p:nvPr/>
          </p:nvSpPr>
          <p:spPr>
            <a:xfrm>
              <a:off x="4191000" y="1524000"/>
              <a:ext cx="18669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2simulation.xlsx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A57819-5171-98B0-B1E7-684CDFD6729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6057900" y="1714500"/>
              <a:ext cx="1000329" cy="468554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741E3C34-E295-6449-2FE1-677C4066AA9F}"/>
              </a:ext>
            </a:extLst>
          </p:cNvPr>
          <p:cNvGrpSpPr>
            <a:grpSpLocks/>
          </p:cNvGrpSpPr>
          <p:nvPr/>
        </p:nvGrpSpPr>
        <p:grpSpPr bwMode="auto">
          <a:xfrm>
            <a:off x="9004594" y="5943854"/>
            <a:ext cx="1447800" cy="778663"/>
            <a:chOff x="4381500" y="2220912"/>
            <a:chExt cx="1447800" cy="778663"/>
          </a:xfrm>
          <a:effectLst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33F7E1-6ABC-92D8-9066-F99364465370}"/>
                </a:ext>
              </a:extLst>
            </p:cNvPr>
            <p:cNvSpPr txBox="1"/>
            <p:nvPr/>
          </p:nvSpPr>
          <p:spPr>
            <a:xfrm>
              <a:off x="4381500" y="2220912"/>
              <a:ext cx="14478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S1 sheet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1F8571-61C8-9EED-B0FB-747985A2510B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105400" y="2601912"/>
              <a:ext cx="0" cy="397663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AA5AE2C-2551-84E4-1370-545D5171279B}"/>
              </a:ext>
            </a:extLst>
          </p:cNvPr>
          <p:cNvSpPr/>
          <p:nvPr/>
        </p:nvSpPr>
        <p:spPr>
          <a:xfrm>
            <a:off x="6018905" y="2644097"/>
            <a:ext cx="2869063" cy="1670752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164C9-EEC8-8DA5-9756-8368D0883E4B}"/>
              </a:ext>
            </a:extLst>
          </p:cNvPr>
          <p:cNvSpPr txBox="1"/>
          <p:nvPr/>
        </p:nvSpPr>
        <p:spPr bwMode="auto">
          <a:xfrm>
            <a:off x="1260469" y="6159165"/>
            <a:ext cx="1600200" cy="379413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Commodity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C7199-9F18-6284-27F2-D9A72EF599A1}"/>
              </a:ext>
            </a:extLst>
          </p:cNvPr>
          <p:cNvSpPr txBox="1"/>
          <p:nvPr/>
        </p:nvSpPr>
        <p:spPr bwMode="auto">
          <a:xfrm>
            <a:off x="2735366" y="2412477"/>
            <a:ext cx="2474912" cy="646331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Percentage change from initial parameter value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0DB51D-9C7D-8490-45CF-3A3048B190B1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5210278" y="2735643"/>
            <a:ext cx="3220490" cy="948651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DE5C46-0256-1084-806E-721708A0EBA9}"/>
              </a:ext>
            </a:extLst>
          </p:cNvPr>
          <p:cNvCxnSpPr>
            <a:cxnSpLocks/>
            <a:stCxn id="13" idx="0"/>
          </p:cNvCxnSpPr>
          <p:nvPr/>
        </p:nvCxnSpPr>
        <p:spPr bwMode="auto">
          <a:xfrm flipV="1">
            <a:off x="2060569" y="5852160"/>
            <a:ext cx="0" cy="307005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8569FD6-E37E-1021-2781-5155B50F0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9" y="861515"/>
            <a:ext cx="2493113" cy="9548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96EC99-9611-E309-D498-72E90285F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435" y="3702137"/>
            <a:ext cx="3798193" cy="20185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1F1598-901E-2FE4-127F-F9DEDE0DF114}"/>
              </a:ext>
            </a:extLst>
          </p:cNvPr>
          <p:cNvSpPr/>
          <p:nvPr/>
        </p:nvSpPr>
        <p:spPr>
          <a:xfrm>
            <a:off x="1910639" y="832981"/>
            <a:ext cx="2199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Imposing shocks </a:t>
            </a:r>
          </a:p>
        </p:txBody>
      </p:sp>
    </p:spTree>
    <p:extLst>
      <p:ext uri="{BB962C8B-B14F-4D97-AF65-F5344CB8AC3E}">
        <p14:creationId xmlns:p14="http://schemas.microsoft.com/office/powerpoint/2010/main" val="186927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30D335A-3C09-7EA7-F973-AC78A8A6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00" y="1190048"/>
            <a:ext cx="5812429" cy="5667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8A0260-14DA-E7D9-8AB7-D9587AC9B995}"/>
              </a:ext>
            </a:extLst>
          </p:cNvPr>
          <p:cNvCxnSpPr>
            <a:cxnSpLocks/>
          </p:cNvCxnSpPr>
          <p:nvPr/>
        </p:nvCxnSpPr>
        <p:spPr>
          <a:xfrm>
            <a:off x="5811126" y="3970780"/>
            <a:ext cx="2519058" cy="0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E5E0D5B-2798-3E24-864A-D11975AD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461" y="3174029"/>
            <a:ext cx="3118661" cy="27121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ADEE0-54CD-4D5E-9566-30F6A25F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|</a:t>
            </a:r>
            <a:r>
              <a:rPr lang="en-US" b="0" dirty="0"/>
              <a:t> Designing Simulations</a:t>
            </a:r>
            <a:r>
              <a:rPr lang="en-US" sz="2000" b="0" dirty="0"/>
              <a:t> (Part 3)</a:t>
            </a:r>
            <a:endParaRPr lang="en-US" b="0" dirty="0"/>
          </a:p>
        </p:txBody>
      </p:sp>
      <p:grpSp>
        <p:nvGrpSpPr>
          <p:cNvPr id="6" name="Group 38">
            <a:extLst>
              <a:ext uri="{FF2B5EF4-FFF2-40B4-BE49-F238E27FC236}">
                <a16:creationId xmlns:a16="http://schemas.microsoft.com/office/drawing/2014/main" id="{D08760C2-AEB0-F47D-EDCF-AB21EF6AA2B7}"/>
              </a:ext>
            </a:extLst>
          </p:cNvPr>
          <p:cNvGrpSpPr>
            <a:grpSpLocks/>
          </p:cNvGrpSpPr>
          <p:nvPr/>
        </p:nvGrpSpPr>
        <p:grpSpPr bwMode="auto">
          <a:xfrm>
            <a:off x="3659792" y="1390913"/>
            <a:ext cx="3641328" cy="960144"/>
            <a:chOff x="5181600" y="-731544"/>
            <a:chExt cx="3641328" cy="960144"/>
          </a:xfrm>
          <a:effectLst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E9C9E8-E013-92A5-A2D8-D4F38C603CAE}"/>
                </a:ext>
              </a:extLst>
            </p:cNvPr>
            <p:cNvSpPr txBox="1"/>
            <p:nvPr/>
          </p:nvSpPr>
          <p:spPr>
            <a:xfrm>
              <a:off x="5181600" y="-152400"/>
              <a:ext cx="16764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Save file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599C25-8890-EC0B-B892-235ECEF6A0F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858000" y="-731544"/>
              <a:ext cx="1964928" cy="769644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6B2925D-A6BD-FC79-3F28-B4D076313346}"/>
              </a:ext>
            </a:extLst>
          </p:cNvPr>
          <p:cNvSpPr/>
          <p:nvPr/>
        </p:nvSpPr>
        <p:spPr>
          <a:xfrm>
            <a:off x="8513134" y="2912360"/>
            <a:ext cx="2423090" cy="2116840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8012-4A35-D190-3092-D63B1D009DFC}"/>
              </a:ext>
            </a:extLst>
          </p:cNvPr>
          <p:cNvSpPr txBox="1"/>
          <p:nvPr/>
        </p:nvSpPr>
        <p:spPr bwMode="auto">
          <a:xfrm>
            <a:off x="3507392" y="2490133"/>
            <a:ext cx="1828800" cy="369332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Macro closures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5698B-572A-D06E-F308-954BE4B4B712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4421792" y="2859465"/>
            <a:ext cx="602258" cy="941771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6">
            <a:extLst>
              <a:ext uri="{FF2B5EF4-FFF2-40B4-BE49-F238E27FC236}">
                <a16:creationId xmlns:a16="http://schemas.microsoft.com/office/drawing/2014/main" id="{6133DF3A-C675-EF62-9A30-388CCE8F6EE7}"/>
              </a:ext>
            </a:extLst>
          </p:cNvPr>
          <p:cNvGrpSpPr>
            <a:grpSpLocks/>
          </p:cNvGrpSpPr>
          <p:nvPr/>
        </p:nvGrpSpPr>
        <p:grpSpPr bwMode="auto">
          <a:xfrm>
            <a:off x="7663279" y="6214985"/>
            <a:ext cx="2348706" cy="381000"/>
            <a:chOff x="3480594" y="2220912"/>
            <a:chExt cx="2348706" cy="381000"/>
          </a:xfrm>
          <a:effectLst/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C11D94-0FA9-F187-A007-ADD2565AA851}"/>
                </a:ext>
              </a:extLst>
            </p:cNvPr>
            <p:cNvSpPr txBox="1"/>
            <p:nvPr/>
          </p:nvSpPr>
          <p:spPr>
            <a:xfrm>
              <a:off x="4381500" y="2220912"/>
              <a:ext cx="14478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Main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D71A27-632F-1FCE-1D61-EE14539303AB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3480594" y="2411412"/>
              <a:ext cx="900906" cy="190500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B51109-C6C7-2097-C860-E355AB230490}"/>
              </a:ext>
            </a:extLst>
          </p:cNvPr>
          <p:cNvSpPr txBox="1"/>
          <p:nvPr/>
        </p:nvSpPr>
        <p:spPr bwMode="auto">
          <a:xfrm>
            <a:off x="3507392" y="6255544"/>
            <a:ext cx="1828800" cy="369332"/>
          </a:xfrm>
          <a:prstGeom prst="rect">
            <a:avLst/>
          </a:prstGeom>
          <a:solidFill>
            <a:srgbClr val="0B8EB8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Factor closures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450259-F011-D479-3427-F27AAE682B60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4421792" y="5641848"/>
            <a:ext cx="681775" cy="613696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6">
            <a:extLst>
              <a:ext uri="{FF2B5EF4-FFF2-40B4-BE49-F238E27FC236}">
                <a16:creationId xmlns:a16="http://schemas.microsoft.com/office/drawing/2014/main" id="{E10EC094-1D28-4360-90F2-07BA8647BD8C}"/>
              </a:ext>
            </a:extLst>
          </p:cNvPr>
          <p:cNvGrpSpPr>
            <a:grpSpLocks/>
          </p:cNvGrpSpPr>
          <p:nvPr/>
        </p:nvGrpSpPr>
        <p:grpSpPr bwMode="auto">
          <a:xfrm>
            <a:off x="7991856" y="539307"/>
            <a:ext cx="2430085" cy="538212"/>
            <a:chOff x="3627815" y="1524000"/>
            <a:chExt cx="2430085" cy="538212"/>
          </a:xfrm>
          <a:effectLst/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6148F3-CE69-3978-A969-50EC97861D22}"/>
                </a:ext>
              </a:extLst>
            </p:cNvPr>
            <p:cNvSpPr txBox="1"/>
            <p:nvPr/>
          </p:nvSpPr>
          <p:spPr>
            <a:xfrm>
              <a:off x="4191000" y="1524000"/>
              <a:ext cx="1866900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2simulation.xlsx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673309-F00C-4656-A212-C32C506A0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815" y="1737125"/>
              <a:ext cx="521278" cy="325087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B270FA-6A8B-B260-6085-E232B2D46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09" y="861515"/>
            <a:ext cx="2493113" cy="9548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CE9CDC-BFCA-7D43-A07C-62218D9C2F4A}"/>
              </a:ext>
            </a:extLst>
          </p:cNvPr>
          <p:cNvSpPr/>
          <p:nvPr/>
        </p:nvSpPr>
        <p:spPr>
          <a:xfrm>
            <a:off x="1910846" y="839903"/>
            <a:ext cx="4070276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dirty="0"/>
              <a:t>Selecting macro and factor closures </a:t>
            </a:r>
          </a:p>
        </p:txBody>
      </p:sp>
    </p:spTree>
    <p:extLst>
      <p:ext uri="{BB962C8B-B14F-4D97-AF65-F5344CB8AC3E}">
        <p14:creationId xmlns:p14="http://schemas.microsoft.com/office/powerpoint/2010/main" val="355956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D2C65B-E2A0-04FC-CD31-C2C72017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219" y="957569"/>
            <a:ext cx="5470501" cy="5900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3F6B45-7A21-8B23-D0A8-8251C58E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254" y="2590875"/>
            <a:ext cx="3762900" cy="14003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92C48-7883-EAC0-BCF8-362084CE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|</a:t>
            </a:r>
            <a:r>
              <a:rPr lang="en-US" b="0" dirty="0"/>
              <a:t> Running Simulations </a:t>
            </a:r>
            <a:r>
              <a:rPr lang="en-US" sz="2000" b="0" dirty="0"/>
              <a:t>(Push F9)</a:t>
            </a:r>
            <a:endParaRPr lang="en-US" b="0" dirty="0"/>
          </a:p>
        </p:txBody>
      </p:sp>
      <p:grpSp>
        <p:nvGrpSpPr>
          <p:cNvPr id="6" name="Group 22">
            <a:extLst>
              <a:ext uri="{FF2B5EF4-FFF2-40B4-BE49-F238E27FC236}">
                <a16:creationId xmlns:a16="http://schemas.microsoft.com/office/drawing/2014/main" id="{F73AD67D-5C90-53A6-EB4A-B7E14B7A3BE5}"/>
              </a:ext>
            </a:extLst>
          </p:cNvPr>
          <p:cNvGrpSpPr>
            <a:grpSpLocks/>
          </p:cNvGrpSpPr>
          <p:nvPr/>
        </p:nvGrpSpPr>
        <p:grpSpPr bwMode="auto">
          <a:xfrm>
            <a:off x="4789348" y="3110498"/>
            <a:ext cx="2446337" cy="1761494"/>
            <a:chOff x="5173663" y="-762000"/>
            <a:chExt cx="2446337" cy="1761494"/>
          </a:xfrm>
          <a:effectLst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32F68-190A-E030-13CC-DCA9909E27F3}"/>
                </a:ext>
              </a:extLst>
            </p:cNvPr>
            <p:cNvSpPr txBox="1"/>
            <p:nvPr/>
          </p:nvSpPr>
          <p:spPr>
            <a:xfrm>
              <a:off x="5173663" y="618494"/>
              <a:ext cx="1676400" cy="381000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Press F9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8A8DCD0-B223-CD33-DCE9-4693C5CE68C6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6011863" y="-762000"/>
              <a:ext cx="1608137" cy="1380494"/>
            </a:xfrm>
            <a:prstGeom prst="straightConnector1">
              <a:avLst/>
            </a:prstGeom>
            <a:ln>
              <a:solidFill>
                <a:srgbClr val="5C8E3A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A198C8-3031-6669-F13F-9305B928FF35}"/>
              </a:ext>
            </a:extLst>
          </p:cNvPr>
          <p:cNvGrpSpPr>
            <a:grpSpLocks/>
          </p:cNvGrpSpPr>
          <p:nvPr/>
        </p:nvGrpSpPr>
        <p:grpSpPr bwMode="auto">
          <a:xfrm>
            <a:off x="3333289" y="1959890"/>
            <a:ext cx="1897063" cy="1304401"/>
            <a:chOff x="4246417" y="1882776"/>
            <a:chExt cx="1897063" cy="1304401"/>
          </a:xfrm>
          <a:effectLst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E3EA69-D922-A35F-E79F-48B839556931}"/>
                </a:ext>
              </a:extLst>
            </p:cNvPr>
            <p:cNvSpPr txBox="1"/>
            <p:nvPr/>
          </p:nvSpPr>
          <p:spPr>
            <a:xfrm>
              <a:off x="4246417" y="1882776"/>
              <a:ext cx="1897063" cy="38100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2simulation.gms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01E18E-A704-3442-F474-30AF2AD09D75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5194949" y="2263776"/>
              <a:ext cx="321217" cy="923401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070F96D-A117-6B84-4FDA-DF14B490A552}"/>
              </a:ext>
            </a:extLst>
          </p:cNvPr>
          <p:cNvSpPr/>
          <p:nvPr/>
        </p:nvSpPr>
        <p:spPr>
          <a:xfrm>
            <a:off x="6653894" y="1264753"/>
            <a:ext cx="3066173" cy="947732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171A0E-63C1-6EE1-CE54-3CA311867119}"/>
              </a:ext>
            </a:extLst>
          </p:cNvPr>
          <p:cNvCxnSpPr/>
          <p:nvPr/>
        </p:nvCxnSpPr>
        <p:spPr>
          <a:xfrm flipV="1">
            <a:off x="7250116" y="2261226"/>
            <a:ext cx="0" cy="311398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497A6EB-3EA8-3771-FC58-B88DC7A3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10" y="874609"/>
            <a:ext cx="2493113" cy="9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E085-9E85-F36E-51C5-93654402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Week’s Agenda (1)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84B40B-A8AB-7BEC-112E-9FED472DE428}"/>
              </a:ext>
            </a:extLst>
          </p:cNvPr>
          <p:cNvGrpSpPr/>
          <p:nvPr/>
        </p:nvGrpSpPr>
        <p:grpSpPr>
          <a:xfrm>
            <a:off x="1952046" y="1126518"/>
            <a:ext cx="8287907" cy="5001323"/>
            <a:chOff x="1716565" y="1236246"/>
            <a:chExt cx="8287907" cy="5001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9E7439-2C9A-65E1-C68A-4E4CBAAD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6565" y="1236246"/>
              <a:ext cx="8287907" cy="500132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B17CE2-D100-3D1E-841B-044ED4732C9D}"/>
                </a:ext>
              </a:extLst>
            </p:cNvPr>
            <p:cNvSpPr/>
            <p:nvPr/>
          </p:nvSpPr>
          <p:spPr>
            <a:xfrm>
              <a:off x="8695944" y="1819656"/>
              <a:ext cx="1170432" cy="466344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AA05DB-6E70-A2B8-74A8-8C69B9E141F9}"/>
                </a:ext>
              </a:extLst>
            </p:cNvPr>
            <p:cNvSpPr/>
            <p:nvPr/>
          </p:nvSpPr>
          <p:spPr>
            <a:xfrm>
              <a:off x="8695944" y="2709325"/>
              <a:ext cx="1170432" cy="1880964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939C81-E600-DFFB-D060-FD997FC24CEC}"/>
                </a:ext>
              </a:extLst>
            </p:cNvPr>
            <p:cNvSpPr/>
            <p:nvPr/>
          </p:nvSpPr>
          <p:spPr>
            <a:xfrm>
              <a:off x="8695944" y="4992278"/>
              <a:ext cx="1170432" cy="115249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353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3057E6-07B9-D963-034C-84C8863F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78" y="1024128"/>
            <a:ext cx="3568622" cy="5833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DDAAB7-D2EE-B1E4-546B-9C139F4D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|</a:t>
            </a:r>
            <a:r>
              <a:rPr lang="en-US" b="0" dirty="0"/>
              <a:t> Reviewing Simulation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F845CE-461A-B8A3-92F1-491866C23C96}"/>
              </a:ext>
            </a:extLst>
          </p:cNvPr>
          <p:cNvGrpSpPr>
            <a:grpSpLocks/>
          </p:cNvGrpSpPr>
          <p:nvPr/>
        </p:nvGrpSpPr>
        <p:grpSpPr bwMode="auto">
          <a:xfrm>
            <a:off x="9056466" y="269345"/>
            <a:ext cx="1866900" cy="688224"/>
            <a:chOff x="4191000" y="1524000"/>
            <a:chExt cx="1866900" cy="688224"/>
          </a:xfrm>
          <a:effectLst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8E5BCD-B588-485C-929E-A99CFBCE7E56}"/>
                </a:ext>
              </a:extLst>
            </p:cNvPr>
            <p:cNvSpPr txBox="1"/>
            <p:nvPr/>
          </p:nvSpPr>
          <p:spPr>
            <a:xfrm>
              <a:off x="4191000" y="1524000"/>
              <a:ext cx="1866900" cy="381000"/>
            </a:xfrm>
            <a:prstGeom prst="rect">
              <a:avLst/>
            </a:prstGeom>
            <a:solidFill>
              <a:srgbClr val="C34E2D"/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0output.xlsx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80ED1C1-D256-CEDB-C230-63C286DC6F5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5124450" y="1905000"/>
              <a:ext cx="0" cy="307224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8">
            <a:extLst>
              <a:ext uri="{FF2B5EF4-FFF2-40B4-BE49-F238E27FC236}">
                <a16:creationId xmlns:a16="http://schemas.microsoft.com/office/drawing/2014/main" id="{7720EF02-3DEC-01A8-DAFE-B6AFF0E60AD1}"/>
              </a:ext>
            </a:extLst>
          </p:cNvPr>
          <p:cNvGrpSpPr>
            <a:grpSpLocks/>
          </p:cNvGrpSpPr>
          <p:nvPr/>
        </p:nvGrpSpPr>
        <p:grpSpPr bwMode="auto">
          <a:xfrm>
            <a:off x="6015243" y="1105470"/>
            <a:ext cx="2837657" cy="923330"/>
            <a:chOff x="4724400" y="-152400"/>
            <a:chExt cx="2837657" cy="923330"/>
          </a:xfrm>
          <a:effectLst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EECFF3-E5E1-38BD-48E0-6A4264889461}"/>
                </a:ext>
              </a:extLst>
            </p:cNvPr>
            <p:cNvSpPr txBox="1"/>
            <p:nvPr/>
          </p:nvSpPr>
          <p:spPr>
            <a:xfrm>
              <a:off x="4724400" y="-152400"/>
              <a:ext cx="2133600" cy="923330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Automatically saves and closes before reportin</a:t>
              </a:r>
              <a:r>
                <a:rPr lang="en-US" b="1" dirty="0">
                  <a:solidFill>
                    <a:schemeClr val="bg1"/>
                  </a:solidFill>
                </a:rPr>
                <a:t>g results</a:t>
              </a:r>
              <a:endParaRPr lang="en-US" b="1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4B863D-A653-3CE6-6F0F-A415C2271E01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6858000" y="38102"/>
              <a:ext cx="704057" cy="271163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757E1-1E8F-ED0E-AC1A-B38314CA6D41}"/>
              </a:ext>
            </a:extLst>
          </p:cNvPr>
          <p:cNvSpPr/>
          <p:nvPr/>
        </p:nvSpPr>
        <p:spPr>
          <a:xfrm>
            <a:off x="8632432" y="3200344"/>
            <a:ext cx="2056904" cy="2410298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C8502-B07D-2F15-0EAB-CE044B207FFA}"/>
              </a:ext>
            </a:extLst>
          </p:cNvPr>
          <p:cNvCxnSpPr>
            <a:cxnSpLocks/>
          </p:cNvCxnSpPr>
          <p:nvPr/>
        </p:nvCxnSpPr>
        <p:spPr>
          <a:xfrm>
            <a:off x="7434072" y="4527861"/>
            <a:ext cx="1097280" cy="0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B279F9-1080-B29E-3098-0CBC20FE3E30}"/>
              </a:ext>
            </a:extLst>
          </p:cNvPr>
          <p:cNvSpPr/>
          <p:nvPr/>
        </p:nvSpPr>
        <p:spPr>
          <a:xfrm>
            <a:off x="8531352" y="6521699"/>
            <a:ext cx="3660648" cy="336301"/>
          </a:xfrm>
          <a:prstGeom prst="rect">
            <a:avLst/>
          </a:prstGeom>
          <a:solidFill>
            <a:srgbClr val="0B8EB8">
              <a:alpha val="38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49DC8C-28EA-93E7-2399-D985A06A00B9}"/>
              </a:ext>
            </a:extLst>
          </p:cNvPr>
          <p:cNvCxnSpPr>
            <a:cxnSpLocks/>
          </p:cNvCxnSpPr>
          <p:nvPr/>
        </p:nvCxnSpPr>
        <p:spPr>
          <a:xfrm>
            <a:off x="7590587" y="6336792"/>
            <a:ext cx="709194" cy="241233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91577E2-28C4-0FBD-06A4-1A601219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0" y="884852"/>
            <a:ext cx="2493113" cy="9479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B8FF49-319E-8D6F-5CD2-1CCEA4E79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38" y="2523744"/>
            <a:ext cx="2629349" cy="2931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0851C0-EE17-7F10-A888-E95B9CBEB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967" y="6022161"/>
            <a:ext cx="6157157" cy="3802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681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37C5-5E23-7861-1FC8-50A1AE17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|</a:t>
            </a:r>
            <a:r>
              <a:rPr lang="en-US" b="0" dirty="0"/>
              <a:t> Reviewing Simulation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9DEE5F-E373-CD83-E2B4-987849D3A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062674"/>
              </p:ext>
            </p:extLst>
          </p:nvPr>
        </p:nvGraphicFramePr>
        <p:xfrm>
          <a:off x="1752600" y="1490980"/>
          <a:ext cx="8686800" cy="3876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Worksheet</a:t>
                      </a:r>
                    </a:p>
                  </a:txBody>
                  <a:tcPr>
                    <a:solidFill>
                      <a:srgbClr val="54544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>
                    <a:solidFill>
                      <a:srgbClr val="5454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Initial sectoral production,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trade and tax structure</a:t>
                      </a:r>
                      <a:endParaRPr lang="en-US" dirty="0">
                        <a:solidFill>
                          <a:srgbClr val="5454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Macro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Macroeconomic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results, including exchange rates and CPI</a:t>
                      </a:r>
                      <a:endParaRPr lang="en-US" dirty="0">
                        <a:solidFill>
                          <a:srgbClr val="5454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GDP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GDP by expenditure group (nominal and real)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Sector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Sectoral GDP at factor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cost</a:t>
                      </a:r>
                      <a:endParaRPr lang="en-US" dirty="0">
                        <a:solidFill>
                          <a:srgbClr val="5454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Trade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Real value of imports and exports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Prices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Producer, market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and world prices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Factors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Total factor supply,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economy-wide returns, total factor incomes, and sectoral factor demand</a:t>
                      </a:r>
                      <a:endParaRPr lang="en-US" dirty="0">
                        <a:solidFill>
                          <a:srgbClr val="5454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4544B"/>
                          </a:solidFill>
                        </a:rPr>
                        <a:t>Households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4544B"/>
                          </a:solidFill>
                        </a:rPr>
                        <a:t>Institutional incomes, equivalent</a:t>
                      </a:r>
                      <a:r>
                        <a:rPr lang="en-US" baseline="0" dirty="0">
                          <a:solidFill>
                            <a:srgbClr val="54544B"/>
                          </a:solidFill>
                        </a:rPr>
                        <a:t> variation (welfare), real expenditure by commodity, and institutional tax rates and collections</a:t>
                      </a:r>
                      <a:endParaRPr lang="en-US" dirty="0">
                        <a:solidFill>
                          <a:srgbClr val="54544B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71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921-DCAD-472F-8B23-F341379D6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026" y="2816352"/>
            <a:ext cx="7007033" cy="3575304"/>
          </a:xfrm>
        </p:spPr>
        <p:txBody>
          <a:bodyPr anchor="t" anchorCtr="0">
            <a:normAutofit/>
          </a:bodyPr>
          <a:lstStyle/>
          <a:p>
            <a:r>
              <a:rPr lang="en-US" b="1" dirty="0"/>
              <a:t>Activity 1.3 </a:t>
            </a:r>
            <a:br>
              <a:rPr lang="en-US" sz="4400" b="1" dirty="0"/>
            </a:br>
            <a:r>
              <a:rPr lang="en-US" sz="3200" dirty="0"/>
              <a:t>Rwanda CGE Model and Excel Interface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rgbClr val="C00000"/>
                </a:solidFill>
              </a:rPr>
              <a:t>Using GDX to import and export data via Excel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952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77AF-2613-884C-9E90-7E3BEC80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GDX | </a:t>
            </a:r>
            <a:r>
              <a:rPr lang="en-US" b="0" dirty="0"/>
              <a:t>GAMS Data Exchange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A49AB985-72D4-D5FD-9A4C-9603BAFE0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6501" y="3223704"/>
            <a:ext cx="2066683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Simulation code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871C76E-3D03-67E7-57AE-2D104724A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33" y="2165885"/>
            <a:ext cx="206860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interface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1model.xlsx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82B5456F-03D5-EB7D-E149-EFE9553FD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580" y="2165885"/>
            <a:ext cx="2068604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code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Box 27">
            <a:extLst>
              <a:ext uri="{FF2B5EF4-FFF2-40B4-BE49-F238E27FC236}">
                <a16:creationId xmlns:a16="http://schemas.microsoft.com/office/drawing/2014/main" id="{2941CF3E-267B-0BF9-CBF9-50E538021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183" y="5277462"/>
            <a:ext cx="206668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Results interface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0output.xlsx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33F4870-0D05-70F6-9CFF-017BF0E4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412" y="3223704"/>
            <a:ext cx="2068603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Simulation interface </a:t>
            </a:r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2simulation.xlsx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1BA44E-3016-2413-8555-B1439851D81C}"/>
              </a:ext>
            </a:extLst>
          </p:cNvPr>
          <p:cNvSpPr/>
          <p:nvPr/>
        </p:nvSpPr>
        <p:spPr>
          <a:xfrm>
            <a:off x="4934571" y="2038042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D33FA0-9CB9-6426-417D-0844AE2B1311}"/>
              </a:ext>
            </a:extLst>
          </p:cNvPr>
          <p:cNvSpPr/>
          <p:nvPr/>
        </p:nvSpPr>
        <p:spPr>
          <a:xfrm>
            <a:off x="4936492" y="3095861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4C49E0-7D69-B79B-C558-50186F56DBF7}"/>
              </a:ext>
            </a:extLst>
          </p:cNvPr>
          <p:cNvSpPr/>
          <p:nvPr/>
        </p:nvSpPr>
        <p:spPr>
          <a:xfrm>
            <a:off x="841622" y="2038042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4DDD8B-E5C6-F3BF-98C3-51A79CDB9BD4}"/>
              </a:ext>
            </a:extLst>
          </p:cNvPr>
          <p:cNvSpPr/>
          <p:nvPr/>
        </p:nvSpPr>
        <p:spPr>
          <a:xfrm>
            <a:off x="9382402" y="3097666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2945B7-2BB7-FE32-B0CD-920F596EE8D6}"/>
              </a:ext>
            </a:extLst>
          </p:cNvPr>
          <p:cNvSpPr/>
          <p:nvPr/>
        </p:nvSpPr>
        <p:spPr>
          <a:xfrm>
            <a:off x="4942174" y="5133849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AA9D6C-E713-9372-6858-36031D7C389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0237" y="2419801"/>
            <a:ext cx="332442" cy="0"/>
          </a:xfrm>
          <a:prstGeom prst="straightConnector1">
            <a:avLst/>
          </a:prstGeom>
          <a:ln w="12700">
            <a:solidFill>
              <a:srgbClr val="0B8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0106B-20AA-7E54-D8A4-5FC4BC805BB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979370" y="3477620"/>
            <a:ext cx="533042" cy="0"/>
          </a:xfrm>
          <a:prstGeom prst="straightConnector1">
            <a:avLst/>
          </a:prstGeom>
          <a:ln w="12700">
            <a:solidFill>
              <a:srgbClr val="0B8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A766F-0A63-36C6-25C6-3F0A848C2A1E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098882" y="2673716"/>
            <a:ext cx="961" cy="549988"/>
          </a:xfrm>
          <a:prstGeom prst="straightConnector1">
            <a:avLst/>
          </a:prstGeom>
          <a:ln w="12700">
            <a:solidFill>
              <a:srgbClr val="C34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FA5C9-99E4-2C87-6AF0-B12BF9B3A4C0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>
            <a:off x="6099843" y="3731535"/>
            <a:ext cx="2593" cy="430360"/>
          </a:xfrm>
          <a:prstGeom prst="straightConnector1">
            <a:avLst/>
          </a:prstGeom>
          <a:ln w="12700">
            <a:solidFill>
              <a:srgbClr val="C34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C77FE1-13A7-E0B9-B648-4F6CBA1EC0C6}"/>
              </a:ext>
            </a:extLst>
          </p:cNvPr>
          <p:cNvSpPr txBox="1"/>
          <p:nvPr/>
        </p:nvSpPr>
        <p:spPr>
          <a:xfrm>
            <a:off x="616271" y="2020707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ACED1-F835-D2A4-929D-FE4D2166C5DC}"/>
              </a:ext>
            </a:extLst>
          </p:cNvPr>
          <p:cNvSpPr txBox="1"/>
          <p:nvPr/>
        </p:nvSpPr>
        <p:spPr>
          <a:xfrm>
            <a:off x="9157051" y="3066482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C30FC-3A34-7D50-46B3-F3705D512BD3}"/>
              </a:ext>
            </a:extLst>
          </p:cNvPr>
          <p:cNvSpPr txBox="1"/>
          <p:nvPr/>
        </p:nvSpPr>
        <p:spPr>
          <a:xfrm>
            <a:off x="4707299" y="2011995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B68F9-3B85-8AED-A3F5-DFDB75C91FEA}"/>
              </a:ext>
            </a:extLst>
          </p:cNvPr>
          <p:cNvSpPr txBox="1"/>
          <p:nvPr/>
        </p:nvSpPr>
        <p:spPr>
          <a:xfrm>
            <a:off x="4707299" y="3066482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DCED3-5B2C-DB53-D0E3-F48950C946BE}"/>
              </a:ext>
            </a:extLst>
          </p:cNvPr>
          <p:cNvSpPr txBox="1"/>
          <p:nvPr/>
        </p:nvSpPr>
        <p:spPr>
          <a:xfrm>
            <a:off x="4716823" y="5100860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28CA3-F4F0-4718-8F23-60B5284D379E}"/>
              </a:ext>
            </a:extLst>
          </p:cNvPr>
          <p:cNvSpPr/>
          <p:nvPr/>
        </p:nvSpPr>
        <p:spPr>
          <a:xfrm>
            <a:off x="3372680" y="2165195"/>
            <a:ext cx="1311704" cy="50852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CBD1DFD7-6707-ECDA-867D-A06F0F1C5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679" y="2165195"/>
            <a:ext cx="13117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GDX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1model.gdx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1DEF95-E9E1-5D27-2B3F-F6AA3C9E6A98}"/>
              </a:ext>
            </a:extLst>
          </p:cNvPr>
          <p:cNvSpPr/>
          <p:nvPr/>
        </p:nvSpPr>
        <p:spPr>
          <a:xfrm>
            <a:off x="7667666" y="3214331"/>
            <a:ext cx="1311704" cy="507829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F8F8D875-BF1A-FF85-452F-26C4BAC76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225" y="3214331"/>
            <a:ext cx="13117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GDX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2simulation.gdx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51E9BA-0B86-97D3-40BA-BE51A241FE68}"/>
              </a:ext>
            </a:extLst>
          </p:cNvPr>
          <p:cNvSpPr/>
          <p:nvPr/>
        </p:nvSpPr>
        <p:spPr>
          <a:xfrm>
            <a:off x="5446583" y="4161895"/>
            <a:ext cx="1311704" cy="50783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A9204D09-FD4A-051E-BE6D-6BC7E8F0D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583" y="4161895"/>
            <a:ext cx="13117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GDX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0output.gdx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85B1C5-5444-19B1-31B4-5F674E92E943}"/>
              </a:ext>
            </a:extLst>
          </p:cNvPr>
          <p:cNvCxnSpPr>
            <a:cxnSpLocks/>
          </p:cNvCxnSpPr>
          <p:nvPr/>
        </p:nvCxnSpPr>
        <p:spPr>
          <a:xfrm>
            <a:off x="4684384" y="2439302"/>
            <a:ext cx="3553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3BE04F-D2BD-CD1E-FDD2-9FDC959A6843}"/>
              </a:ext>
            </a:extLst>
          </p:cNvPr>
          <p:cNvCxnSpPr>
            <a:cxnSpLocks/>
          </p:cNvCxnSpPr>
          <p:nvPr/>
        </p:nvCxnSpPr>
        <p:spPr>
          <a:xfrm flipH="1">
            <a:off x="7129342" y="3477620"/>
            <a:ext cx="5368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EE9DC9-C027-AE58-60C5-5C7A31AF1BB0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6102436" y="4669726"/>
            <a:ext cx="3089" cy="607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69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E0E-2EC8-E988-5FB1-5B528F02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GDX | </a:t>
            </a:r>
            <a:r>
              <a:rPr lang="en-US" b="0" dirty="0"/>
              <a:t>Importing Data from Excel</a:t>
            </a:r>
            <a:endParaRPr lang="en-US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6BB11C2-759A-C1AC-BBD8-0D3A658DA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33" y="2165885"/>
            <a:ext cx="206860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interface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1model.xlsx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C04DA172-5880-7FC8-B7D1-6DDC04F5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580" y="2165885"/>
            <a:ext cx="2068604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Model code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8CCE6C-F3F5-4447-0835-C9584B2EBFA3}"/>
              </a:ext>
            </a:extLst>
          </p:cNvPr>
          <p:cNvSpPr/>
          <p:nvPr/>
        </p:nvSpPr>
        <p:spPr>
          <a:xfrm>
            <a:off x="4934571" y="2038042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8F493E-4A2E-EDD6-27EE-D39D9B8AB0B0}"/>
              </a:ext>
            </a:extLst>
          </p:cNvPr>
          <p:cNvSpPr/>
          <p:nvPr/>
        </p:nvSpPr>
        <p:spPr>
          <a:xfrm>
            <a:off x="841622" y="2038042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0B206-7E8E-9280-9C98-5C6811C4AAB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40237" y="2419801"/>
            <a:ext cx="332442" cy="0"/>
          </a:xfrm>
          <a:prstGeom prst="straightConnector1">
            <a:avLst/>
          </a:prstGeom>
          <a:ln w="12700">
            <a:solidFill>
              <a:srgbClr val="0B8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5036A1-B687-6DA1-04A5-50CCD05D5376}"/>
              </a:ext>
            </a:extLst>
          </p:cNvPr>
          <p:cNvSpPr txBox="1"/>
          <p:nvPr/>
        </p:nvSpPr>
        <p:spPr>
          <a:xfrm>
            <a:off x="616271" y="2020707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25F13-D800-0881-F9C8-E279EED2FD22}"/>
              </a:ext>
            </a:extLst>
          </p:cNvPr>
          <p:cNvSpPr txBox="1"/>
          <p:nvPr/>
        </p:nvSpPr>
        <p:spPr>
          <a:xfrm>
            <a:off x="4707299" y="2011995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5A271-9F49-EB6C-8A0D-8BC95C3E2682}"/>
              </a:ext>
            </a:extLst>
          </p:cNvPr>
          <p:cNvSpPr/>
          <p:nvPr/>
        </p:nvSpPr>
        <p:spPr>
          <a:xfrm>
            <a:off x="3372680" y="2165195"/>
            <a:ext cx="1311704" cy="508522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D3D54640-EF24-F32B-9B2A-B9744B93A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679" y="2165195"/>
            <a:ext cx="13117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GDX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1model.gdx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63102-81BC-0A64-622A-51D7BBD39834}"/>
              </a:ext>
            </a:extLst>
          </p:cNvPr>
          <p:cNvCxnSpPr>
            <a:cxnSpLocks/>
          </p:cNvCxnSpPr>
          <p:nvPr/>
        </p:nvCxnSpPr>
        <p:spPr>
          <a:xfrm>
            <a:off x="4684384" y="2439302"/>
            <a:ext cx="3553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63A7A-23E6-2501-6B9F-769682DCDA32}"/>
              </a:ext>
            </a:extLst>
          </p:cNvPr>
          <p:cNvSpPr txBox="1"/>
          <p:nvPr/>
        </p:nvSpPr>
        <p:spPr>
          <a:xfrm>
            <a:off x="971633" y="3135673"/>
            <a:ext cx="59235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Pull data from Excel into the GDX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 </a:t>
            </a:r>
            <a:r>
              <a:rPr lang="en-US" b="1" dirty="0"/>
              <a:t>GDXXRW</a:t>
            </a:r>
            <a:r>
              <a:rPr lang="en-US" dirty="0"/>
              <a:t> facility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Excel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index containing worksheets/cell locations of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54F2C-6A9A-8440-08F6-D18469395BF2}"/>
              </a:ext>
            </a:extLst>
          </p:cNvPr>
          <p:cNvSpPr txBox="1"/>
          <p:nvPr/>
        </p:nvSpPr>
        <p:spPr>
          <a:xfrm>
            <a:off x="971632" y="4811446"/>
            <a:ext cx="5923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Load data into GAMS from GDX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sets, parameters, etc. stored in the GDX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C0BB7-DBD1-8215-57CC-44DE9E3FAF18}"/>
              </a:ext>
            </a:extLst>
          </p:cNvPr>
          <p:cNvSpPr txBox="1"/>
          <p:nvPr/>
        </p:nvSpPr>
        <p:spPr>
          <a:xfrm>
            <a:off x="7212806" y="3458838"/>
            <a:ext cx="4426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$call 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gdxxrw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i=1model.xlsx index=index!a7"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gdxin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model.gdx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4C93EB-BAA2-1575-CC5F-35630530A467}"/>
              </a:ext>
            </a:extLst>
          </p:cNvPr>
          <p:cNvSpPr txBox="1"/>
          <p:nvPr/>
        </p:nvSpPr>
        <p:spPr>
          <a:xfrm>
            <a:off x="7212806" y="4996112"/>
            <a:ext cx="3207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$load AC A …</a:t>
            </a:r>
          </a:p>
        </p:txBody>
      </p:sp>
    </p:spTree>
    <p:extLst>
      <p:ext uri="{BB962C8B-B14F-4D97-AF65-F5344CB8AC3E}">
        <p14:creationId xmlns:p14="http://schemas.microsoft.com/office/powerpoint/2010/main" val="267350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E0E-2EC8-E988-5FB1-5B528F02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GDX | </a:t>
            </a:r>
            <a:r>
              <a:rPr lang="en-US" b="0" dirty="0"/>
              <a:t>Exporting Data to Excel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63A7A-23E6-2501-6B9F-769682DCDA32}"/>
              </a:ext>
            </a:extLst>
          </p:cNvPr>
          <p:cNvSpPr txBox="1"/>
          <p:nvPr/>
        </p:nvSpPr>
        <p:spPr>
          <a:xfrm>
            <a:off x="3500658" y="4167410"/>
            <a:ext cx="74595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Push data from GDX file into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 </a:t>
            </a:r>
            <a:r>
              <a:rPr lang="en-US" b="1" dirty="0"/>
              <a:t>GDXXRW</a:t>
            </a:r>
            <a:r>
              <a:rPr lang="en-US" dirty="0"/>
              <a:t> facility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Excel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index with worksheets/cell locations where data is to be stored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54F2C-6A9A-8440-08F6-D18469395BF2}"/>
              </a:ext>
            </a:extLst>
          </p:cNvPr>
          <p:cNvSpPr txBox="1"/>
          <p:nvPr/>
        </p:nvSpPr>
        <p:spPr>
          <a:xfrm>
            <a:off x="3500658" y="2174837"/>
            <a:ext cx="5923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Unload data into GDX file from GAMS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sets, parameters, etc. stored in the GDX </a:t>
            </a:r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44D0FDB3-16A1-6E09-22ED-64838480D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26" y="2290254"/>
            <a:ext cx="2066683" cy="507831"/>
          </a:xfrm>
          <a:prstGeom prst="rect">
            <a:avLst/>
          </a:prstGeom>
          <a:solidFill>
            <a:srgbClr val="C34E2D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Simulation code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2simulation.gms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 Box 27">
            <a:extLst>
              <a:ext uri="{FF2B5EF4-FFF2-40B4-BE49-F238E27FC236}">
                <a16:creationId xmlns:a16="http://schemas.microsoft.com/office/drawing/2014/main" id="{6FCF021E-9739-153F-32BF-6E845C7FF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08" y="4344012"/>
            <a:ext cx="2066684" cy="507831"/>
          </a:xfrm>
          <a:prstGeom prst="rect">
            <a:avLst/>
          </a:prstGeom>
          <a:solidFill>
            <a:srgbClr val="0B8EB8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Results interface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0output.xlsx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C3BDA0-DB77-1A6B-6F84-26E08F3B9359}"/>
              </a:ext>
            </a:extLst>
          </p:cNvPr>
          <p:cNvSpPr/>
          <p:nvPr/>
        </p:nvSpPr>
        <p:spPr>
          <a:xfrm>
            <a:off x="836899" y="4200399"/>
            <a:ext cx="260018" cy="255685"/>
          </a:xfrm>
          <a:prstGeom prst="ellipse">
            <a:avLst/>
          </a:prstGeom>
          <a:solidFill>
            <a:srgbClr val="0B8E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C4796A-7BA3-4D7C-4AB7-C1BA105F2329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1994568" y="2798085"/>
            <a:ext cx="2593" cy="430360"/>
          </a:xfrm>
          <a:prstGeom prst="straightConnector1">
            <a:avLst/>
          </a:prstGeom>
          <a:ln w="12700">
            <a:solidFill>
              <a:srgbClr val="C34E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150EBB-9799-3086-BE5E-229468D8B746}"/>
              </a:ext>
            </a:extLst>
          </p:cNvPr>
          <p:cNvSpPr txBox="1"/>
          <p:nvPr/>
        </p:nvSpPr>
        <p:spPr>
          <a:xfrm>
            <a:off x="611548" y="4167410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84982B-AD14-7B5D-2363-676B2765EE96}"/>
              </a:ext>
            </a:extLst>
          </p:cNvPr>
          <p:cNvSpPr/>
          <p:nvPr/>
        </p:nvSpPr>
        <p:spPr>
          <a:xfrm>
            <a:off x="1341308" y="3228445"/>
            <a:ext cx="1311704" cy="50783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F001E914-60F0-47D4-D111-74B05890C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08" y="3228445"/>
            <a:ext cx="13117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GDX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libri" pitchFamily="34" charset="0"/>
              </a:rPr>
              <a:t>0output.gdx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F0438D-A7F4-63B6-78DA-1923E8527C3F}"/>
              </a:ext>
            </a:extLst>
          </p:cNvPr>
          <p:cNvCxnSpPr>
            <a:cxnSpLocks/>
            <a:stCxn id="24" idx="2"/>
            <a:endCxn id="19" idx="0"/>
          </p:cNvCxnSpPr>
          <p:nvPr/>
        </p:nvCxnSpPr>
        <p:spPr>
          <a:xfrm>
            <a:off x="1997161" y="3736276"/>
            <a:ext cx="3089" cy="6077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4040C53-6787-CBC7-2FD7-5812FAEC21EC}"/>
              </a:ext>
            </a:extLst>
          </p:cNvPr>
          <p:cNvSpPr/>
          <p:nvPr/>
        </p:nvSpPr>
        <p:spPr>
          <a:xfrm>
            <a:off x="840741" y="2171657"/>
            <a:ext cx="260018" cy="255685"/>
          </a:xfrm>
          <a:prstGeom prst="ellipse">
            <a:avLst/>
          </a:prstGeom>
          <a:solidFill>
            <a:srgbClr val="C34E2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37A1D-E563-62C8-B7A7-36C198F44033}"/>
              </a:ext>
            </a:extLst>
          </p:cNvPr>
          <p:cNvSpPr txBox="1"/>
          <p:nvPr/>
        </p:nvSpPr>
        <p:spPr>
          <a:xfrm>
            <a:off x="611548" y="2142278"/>
            <a:ext cx="71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1895D8-0192-493E-21E4-00BEE5C302E5}"/>
              </a:ext>
            </a:extLst>
          </p:cNvPr>
          <p:cNvSpPr txBox="1"/>
          <p:nvPr/>
        </p:nvSpPr>
        <p:spPr>
          <a:xfrm>
            <a:off x="4336256" y="301326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execute_unload "0output.gdx" TAXTAB STRUCBASE2 …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968DFB-1392-5DD0-A97B-D2A4E6D4E919}"/>
              </a:ext>
            </a:extLst>
          </p:cNvPr>
          <p:cNvSpPr txBox="1"/>
          <p:nvPr/>
        </p:nvSpPr>
        <p:spPr>
          <a:xfrm>
            <a:off x="4336256" y="5598554"/>
            <a:ext cx="7208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'gdxxrw.exe i=0output.gdx o=0output.xlsx index=index!g6'  </a:t>
            </a:r>
          </a:p>
        </p:txBody>
      </p:sp>
    </p:spTree>
    <p:extLst>
      <p:ext uri="{BB962C8B-B14F-4D97-AF65-F5344CB8AC3E}">
        <p14:creationId xmlns:p14="http://schemas.microsoft.com/office/powerpoint/2010/main" val="3023846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2173-23AB-FC89-912B-F86B01B3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GDX | </a:t>
            </a:r>
            <a:r>
              <a:rPr lang="en-US" b="0" dirty="0"/>
              <a:t>Other GDX Commands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73D470-9EAB-ED7C-6F51-531D86C2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XLSTALK </a:t>
            </a:r>
            <a:r>
              <a:rPr lang="en-US" dirty="0"/>
              <a:t>allows you to check on status of an Excel and execute commands to Excel</a:t>
            </a:r>
          </a:p>
          <a:p>
            <a:endParaRPr lang="en-US" dirty="0"/>
          </a:p>
          <a:p>
            <a:r>
              <a:rPr lang="en-US" b="1" dirty="0"/>
              <a:t>M</a:t>
            </a:r>
            <a:r>
              <a:rPr lang="en-US" dirty="0"/>
              <a:t>: Check status of an Excel file (0 = not open | 1 = open but not modified | 2 = open and modified)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'xlstalk.exe -m 0output.xlsx’ </a:t>
            </a:r>
          </a:p>
          <a:p>
            <a:pPr marL="457200" lvl="1" indent="0">
              <a:buNone/>
            </a:pPr>
            <a:endParaRPr lang="en-US" sz="100" i="1" dirty="0"/>
          </a:p>
          <a:p>
            <a:pPr marL="457200" lvl="1" indent="0">
              <a:buNone/>
            </a:pPr>
            <a:r>
              <a:rPr lang="en-US" i="1" dirty="0"/>
              <a:t>Create a parameter (e.g., XLTEST) and assign it the value ERRORLEVEL (e.g., XLTEST = ERRORLEVEL)</a:t>
            </a:r>
          </a:p>
          <a:p>
            <a:endParaRPr lang="en-US" sz="100" dirty="0"/>
          </a:p>
          <a:p>
            <a:r>
              <a:rPr lang="en-US" b="1" dirty="0"/>
              <a:t>C</a:t>
            </a:r>
            <a:r>
              <a:rPr lang="en-US" dirty="0"/>
              <a:t>: Close an open Excel file, but do not save changes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'xlstalk.exe -c 0output.xlsx’</a:t>
            </a:r>
          </a:p>
          <a:p>
            <a:endParaRPr lang="en-US" sz="100" dirty="0"/>
          </a:p>
          <a:p>
            <a:r>
              <a:rPr lang="en-US" b="1" dirty="0"/>
              <a:t>S</a:t>
            </a:r>
            <a:r>
              <a:rPr lang="en-US" dirty="0"/>
              <a:t>: Save and then close an open Excel file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'xlstalk.exe -s 0output.xlsx’</a:t>
            </a:r>
          </a:p>
          <a:p>
            <a:endParaRPr lang="en-US" sz="100" dirty="0"/>
          </a:p>
          <a:p>
            <a:r>
              <a:rPr lang="en-US" b="1" dirty="0"/>
              <a:t>O</a:t>
            </a:r>
            <a:r>
              <a:rPr lang="en-US" dirty="0"/>
              <a:t>: Open an Excel file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'xlstalk.exe -o 0output.xlsx’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7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814D-EEA5-4FF2-1CB0-18DD4DE8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GDX | </a:t>
            </a:r>
            <a:r>
              <a:rPr lang="en-US" b="0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7CA10-31AA-2FB3-F55B-F21C0CC4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1: Importing and exporting using an Excel Index </a:t>
            </a:r>
          </a:p>
          <a:p>
            <a:pPr lvl="1"/>
            <a:r>
              <a:rPr lang="en-US" dirty="0"/>
              <a:t>Load two sets and a parameter from Excel</a:t>
            </a:r>
          </a:p>
          <a:p>
            <a:pPr lvl="1"/>
            <a:r>
              <a:rPr lang="en-US" dirty="0"/>
              <a:t>Transpose the parameter and calculate row/column totals</a:t>
            </a:r>
          </a:p>
          <a:p>
            <a:pPr lvl="1"/>
            <a:r>
              <a:rPr lang="en-US" dirty="0"/>
              <a:t>Export back to Excel</a:t>
            </a:r>
          </a:p>
          <a:p>
            <a:endParaRPr lang="en-US" sz="100" dirty="0"/>
          </a:p>
          <a:p>
            <a:r>
              <a:rPr lang="en-US" b="1" dirty="0"/>
              <a:t>Example 2: Mapping two sets in Excel</a:t>
            </a:r>
          </a:p>
          <a:p>
            <a:pPr lvl="1"/>
            <a:r>
              <a:rPr lang="en-US" dirty="0"/>
              <a:t>Load three sets and a detailed parameter from Excel</a:t>
            </a:r>
          </a:p>
          <a:p>
            <a:pPr lvl="1"/>
            <a:r>
              <a:rPr lang="en-US" dirty="0"/>
              <a:t>Aggregate detailed parameter</a:t>
            </a:r>
          </a:p>
          <a:p>
            <a:pPr lvl="1"/>
            <a:r>
              <a:rPr lang="en-US" dirty="0"/>
              <a:t>Transpose the parameter and calculate row/column totals</a:t>
            </a:r>
          </a:p>
          <a:p>
            <a:pPr lvl="1"/>
            <a:r>
              <a:rPr lang="en-US" dirty="0"/>
              <a:t>Export back to Excel</a:t>
            </a:r>
          </a:p>
          <a:p>
            <a:pPr lvl="1"/>
            <a:endParaRPr lang="en-US" sz="100" dirty="0"/>
          </a:p>
          <a:p>
            <a:r>
              <a:rPr lang="en-US" b="1" dirty="0"/>
              <a:t>Exercise: Hands-on with GDX</a:t>
            </a:r>
          </a:p>
          <a:p>
            <a:pPr lvl="1"/>
            <a:r>
              <a:rPr lang="en-US" dirty="0"/>
              <a:t>Load in a detailed SAM sets and data </a:t>
            </a:r>
          </a:p>
          <a:p>
            <a:pPr lvl="1"/>
            <a:r>
              <a:rPr lang="en-US" dirty="0"/>
              <a:t>Aggregate SAM</a:t>
            </a:r>
          </a:p>
          <a:p>
            <a:pPr lvl="1"/>
            <a:r>
              <a:rPr lang="en-US" dirty="0"/>
              <a:t>Export back to Excel</a:t>
            </a:r>
          </a:p>
        </p:txBody>
      </p:sp>
    </p:spTree>
    <p:extLst>
      <p:ext uri="{BB962C8B-B14F-4D97-AF65-F5344CB8AC3E}">
        <p14:creationId xmlns:p14="http://schemas.microsoft.com/office/powerpoint/2010/main" val="249139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921-DCAD-472F-8B23-F341379D6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026" y="2816352"/>
            <a:ext cx="7007033" cy="3575304"/>
          </a:xfrm>
        </p:spPr>
        <p:txBody>
          <a:bodyPr anchor="t" anchorCtr="0">
            <a:normAutofit/>
          </a:bodyPr>
          <a:lstStyle/>
          <a:p>
            <a:r>
              <a:rPr lang="en-US" sz="4400" b="1" dirty="0"/>
              <a:t>Activity 2 </a:t>
            </a:r>
            <a:br>
              <a:rPr lang="en-US" sz="4400" b="1" dirty="0"/>
            </a:br>
            <a:r>
              <a:rPr lang="en-US" sz="3200" dirty="0"/>
              <a:t>Using the Interface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rgbClr val="C00000"/>
                </a:solidFill>
              </a:rPr>
              <a:t>Walkthrough of foreign savings scenario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094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FE27-0C79-4B31-BBE4-63094EA2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| </a:t>
            </a:r>
            <a:r>
              <a:rPr lang="en-US" b="0" dirty="0"/>
              <a:t>Foreign Capital Inflows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ACC8-8700-4C54-BB0E-4DAC8E86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50" y="1025035"/>
            <a:ext cx="8889871" cy="265288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Shock</a:t>
            </a:r>
          </a:p>
          <a:p>
            <a:r>
              <a:rPr lang="en-US" sz="1800" dirty="0"/>
              <a:t>Lower foreign capital inflows</a:t>
            </a:r>
            <a:r>
              <a:rPr lang="en-US" sz="1200" dirty="0"/>
              <a:t>   (i.e., -10% foreign savings)</a:t>
            </a:r>
            <a:endParaRPr lang="en-US" dirty="0"/>
          </a:p>
          <a:p>
            <a:pPr marL="0" indent="0">
              <a:buNone/>
            </a:pPr>
            <a:r>
              <a:rPr lang="en-US" sz="2400" b="1" dirty="0"/>
              <a:t>Three sets of closures</a:t>
            </a:r>
          </a:p>
          <a:p>
            <a:r>
              <a:rPr lang="en-US" sz="1800" b="1" dirty="0"/>
              <a:t>Sim1</a:t>
            </a:r>
            <a:r>
              <a:rPr lang="en-US" sz="1800" dirty="0"/>
              <a:t>: Full employment, savings-driven investment   </a:t>
            </a:r>
            <a:r>
              <a:rPr lang="en-US" sz="1200" dirty="0"/>
              <a:t>(fixed savings rates, flexible investment) </a:t>
            </a:r>
            <a:endParaRPr lang="en-US" sz="1800" dirty="0"/>
          </a:p>
          <a:p>
            <a:r>
              <a:rPr lang="en-US" sz="1800" b="1" dirty="0"/>
              <a:t>Sim2</a:t>
            </a:r>
            <a:r>
              <a:rPr lang="en-US" sz="1800" dirty="0"/>
              <a:t>: Full employment, investment-driven savings   </a:t>
            </a:r>
            <a:r>
              <a:rPr lang="en-US" sz="1200" dirty="0"/>
              <a:t>(fixed investment, flexible savings rates)</a:t>
            </a:r>
            <a:endParaRPr lang="en-US" sz="1800" dirty="0"/>
          </a:p>
          <a:p>
            <a:r>
              <a:rPr lang="en-US" sz="1800" b="1" dirty="0"/>
              <a:t>Sim3</a:t>
            </a:r>
            <a:r>
              <a:rPr lang="en-US" sz="1800" dirty="0"/>
              <a:t>: Unemployment, investment-driven savings     </a:t>
            </a:r>
            <a:r>
              <a:rPr lang="en-US" sz="1200" dirty="0"/>
              <a:t>(fixed wage rate, flexible labor supply)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48C28D-DF2A-42ED-AEFA-58FCFE5A5D72}"/>
              </a:ext>
            </a:extLst>
          </p:cNvPr>
          <p:cNvGrpSpPr/>
          <p:nvPr/>
        </p:nvGrpSpPr>
        <p:grpSpPr>
          <a:xfrm>
            <a:off x="430850" y="3719986"/>
            <a:ext cx="8897860" cy="1214622"/>
            <a:chOff x="457511" y="5261050"/>
            <a:chExt cx="8897860" cy="12146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33D4DA-0FAF-4558-914A-018D246C05E8}"/>
                </a:ext>
              </a:extLst>
            </p:cNvPr>
            <p:cNvSpPr/>
            <p:nvPr/>
          </p:nvSpPr>
          <p:spPr>
            <a:xfrm>
              <a:off x="457511" y="5261050"/>
              <a:ext cx="8897860" cy="1214622"/>
            </a:xfrm>
            <a:prstGeom prst="rect">
              <a:avLst/>
            </a:prstGeom>
            <a:solidFill>
              <a:srgbClr val="0B8EB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DC6173-8F5B-4CAB-86D6-58DABB946860}"/>
                </a:ext>
              </a:extLst>
            </p:cNvPr>
            <p:cNvSpPr txBox="1"/>
            <p:nvPr/>
          </p:nvSpPr>
          <p:spPr>
            <a:xfrm>
              <a:off x="656953" y="5971691"/>
              <a:ext cx="1350781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Exports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2D690E-EACF-4CF3-A088-9AC1CB149394}"/>
                </a:ext>
              </a:extLst>
            </p:cNvPr>
            <p:cNvSpPr txBox="1"/>
            <p:nvPr/>
          </p:nvSpPr>
          <p:spPr>
            <a:xfrm>
              <a:off x="2361711" y="5966546"/>
              <a:ext cx="1350781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Grants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813336-5502-4FAB-9AFF-BEBE9999311F}"/>
                </a:ext>
              </a:extLst>
            </p:cNvPr>
            <p:cNvSpPr txBox="1"/>
            <p:nvPr/>
          </p:nvSpPr>
          <p:spPr>
            <a:xfrm>
              <a:off x="4067160" y="5967680"/>
              <a:ext cx="1350091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Remittances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A97A0-A2DA-4AF1-B125-1EE2968A30BC}"/>
                </a:ext>
              </a:extLst>
            </p:cNvPr>
            <p:cNvSpPr txBox="1"/>
            <p:nvPr/>
          </p:nvSpPr>
          <p:spPr>
            <a:xfrm>
              <a:off x="2007043" y="5951157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B8EB8"/>
                  </a:solidFill>
                </a:rPr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B70F93-1682-4BD3-9DBC-5B8888487D19}"/>
                </a:ext>
              </a:extLst>
            </p:cNvPr>
            <p:cNvSpPr txBox="1"/>
            <p:nvPr/>
          </p:nvSpPr>
          <p:spPr>
            <a:xfrm>
              <a:off x="3712147" y="5945934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B8EB8"/>
                  </a:solidFill>
                </a:rPr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4C25C3-C947-41C2-9B14-816A284D7964}"/>
                </a:ext>
              </a:extLst>
            </p:cNvPr>
            <p:cNvSpPr txBox="1"/>
            <p:nvPr/>
          </p:nvSpPr>
          <p:spPr>
            <a:xfrm>
              <a:off x="5773957" y="5972963"/>
              <a:ext cx="1392612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Foreign saving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F3DADE-332D-45F1-B3B6-D63249DAEE50}"/>
                </a:ext>
              </a:extLst>
            </p:cNvPr>
            <p:cNvSpPr txBox="1"/>
            <p:nvPr/>
          </p:nvSpPr>
          <p:spPr>
            <a:xfrm>
              <a:off x="7803428" y="5971567"/>
              <a:ext cx="1350781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Imports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C1C57F-444D-4A92-9D4A-3465958AC5C8}"/>
                </a:ext>
              </a:extLst>
            </p:cNvPr>
            <p:cNvSpPr txBox="1"/>
            <p:nvPr/>
          </p:nvSpPr>
          <p:spPr>
            <a:xfrm>
              <a:off x="5416906" y="5952291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B8EB8"/>
                  </a:solidFill>
                </a:rPr>
                <a:t>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54C0EE-0660-4FF2-BFA9-289E8588D905}"/>
                </a:ext>
              </a:extLst>
            </p:cNvPr>
            <p:cNvSpPr txBox="1"/>
            <p:nvPr/>
          </p:nvSpPr>
          <p:spPr>
            <a:xfrm>
              <a:off x="7303064" y="5906124"/>
              <a:ext cx="355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B8EB8"/>
                  </a:solidFill>
                </a:rPr>
                <a:t>=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BCB0A9-709E-40EA-9C55-A4BF74706F30}"/>
                </a:ext>
              </a:extLst>
            </p:cNvPr>
            <p:cNvSpPr txBox="1"/>
            <p:nvPr/>
          </p:nvSpPr>
          <p:spPr>
            <a:xfrm>
              <a:off x="457511" y="5272186"/>
              <a:ext cx="8897860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B8EB8"/>
                  </a:solidFill>
                </a:rPr>
                <a:t>Current account</a:t>
              </a:r>
            </a:p>
            <a:p>
              <a:r>
                <a:rPr lang="en-US" sz="1050" dirty="0">
                  <a:solidFill>
                    <a:srgbClr val="0B8EB8"/>
                  </a:solidFill>
                </a:rPr>
                <a:t>Total inflow of foreign exchange (exports, grants and remittances) must equal total outflows (imports)</a:t>
              </a:r>
            </a:p>
            <a:p>
              <a:endParaRPr lang="en-US" sz="2000" b="1" dirty="0">
                <a:solidFill>
                  <a:srgbClr val="0B8EB8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02AFA-35E6-402A-A28F-0BE065A57F60}"/>
              </a:ext>
            </a:extLst>
          </p:cNvPr>
          <p:cNvGrpSpPr/>
          <p:nvPr/>
        </p:nvGrpSpPr>
        <p:grpSpPr>
          <a:xfrm>
            <a:off x="430850" y="5100159"/>
            <a:ext cx="7481379" cy="1214622"/>
            <a:chOff x="457511" y="5261050"/>
            <a:chExt cx="7481379" cy="12146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4AFDC5-237E-4448-A410-C42036989A5F}"/>
                </a:ext>
              </a:extLst>
            </p:cNvPr>
            <p:cNvSpPr/>
            <p:nvPr/>
          </p:nvSpPr>
          <p:spPr>
            <a:xfrm>
              <a:off x="457511" y="5261050"/>
              <a:ext cx="7160066" cy="1214622"/>
            </a:xfrm>
            <a:prstGeom prst="rect">
              <a:avLst/>
            </a:prstGeom>
            <a:solidFill>
              <a:srgbClr val="5C8E3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BB5657-F45B-4E27-BA7D-B47644243DBF}"/>
                </a:ext>
              </a:extLst>
            </p:cNvPr>
            <p:cNvSpPr txBox="1"/>
            <p:nvPr/>
          </p:nvSpPr>
          <p:spPr>
            <a:xfrm>
              <a:off x="656953" y="5971691"/>
              <a:ext cx="1350781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Private saving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21597-F863-4F09-B08D-F3CF3E8EF010}"/>
                </a:ext>
              </a:extLst>
            </p:cNvPr>
            <p:cNvSpPr txBox="1"/>
            <p:nvPr/>
          </p:nvSpPr>
          <p:spPr>
            <a:xfrm>
              <a:off x="2361711" y="5966546"/>
              <a:ext cx="1350781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Public saving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9AD20E-0A50-480A-B576-E960E943CF79}"/>
                </a:ext>
              </a:extLst>
            </p:cNvPr>
            <p:cNvSpPr txBox="1"/>
            <p:nvPr/>
          </p:nvSpPr>
          <p:spPr>
            <a:xfrm>
              <a:off x="4067160" y="5967680"/>
              <a:ext cx="1378005" cy="338554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Foreign saving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B5925A-4419-45C8-97DA-600C961C348E}"/>
                </a:ext>
              </a:extLst>
            </p:cNvPr>
            <p:cNvSpPr txBox="1"/>
            <p:nvPr/>
          </p:nvSpPr>
          <p:spPr>
            <a:xfrm>
              <a:off x="2007043" y="5951157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C8E3A"/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9CB9B8-68C2-481F-95E8-18AEA1830945}"/>
                </a:ext>
              </a:extLst>
            </p:cNvPr>
            <p:cNvSpPr txBox="1"/>
            <p:nvPr/>
          </p:nvSpPr>
          <p:spPr>
            <a:xfrm>
              <a:off x="3712147" y="5945934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C8E3A"/>
                  </a:solidFill>
                </a:rPr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272892-3777-4D04-9367-AFEE7E81F5A5}"/>
                </a:ext>
              </a:extLst>
            </p:cNvPr>
            <p:cNvSpPr txBox="1"/>
            <p:nvPr/>
          </p:nvSpPr>
          <p:spPr>
            <a:xfrm>
              <a:off x="6098670" y="5976712"/>
              <a:ext cx="1350781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Investment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F1A154-F3D9-4254-BFAD-4DCEE0641BE1}"/>
                </a:ext>
              </a:extLst>
            </p:cNvPr>
            <p:cNvSpPr txBox="1"/>
            <p:nvPr/>
          </p:nvSpPr>
          <p:spPr>
            <a:xfrm>
              <a:off x="5594238" y="5899767"/>
              <a:ext cx="355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C8E3A"/>
                  </a:solidFill>
                </a:rPr>
                <a:t>=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A79B5-8EF5-4858-87C6-C1F987898D13}"/>
                </a:ext>
              </a:extLst>
            </p:cNvPr>
            <p:cNvSpPr txBox="1"/>
            <p:nvPr/>
          </p:nvSpPr>
          <p:spPr>
            <a:xfrm>
              <a:off x="457511" y="5272186"/>
              <a:ext cx="7481379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5C8E3A"/>
                  </a:solidFill>
                </a:rPr>
                <a:t>Savings – Investment </a:t>
              </a:r>
            </a:p>
            <a:p>
              <a:r>
                <a:rPr lang="en-US" sz="1050" dirty="0">
                  <a:solidFill>
                    <a:srgbClr val="5C8E3A"/>
                  </a:solidFill>
                </a:rPr>
                <a:t>Total supply of loanable funds (savings) must equal total investment demand</a:t>
              </a:r>
            </a:p>
            <a:p>
              <a:endParaRPr lang="en-US" sz="2000" b="1" dirty="0">
                <a:solidFill>
                  <a:srgbClr val="5C8E3A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9DFCE-66B3-4D5C-8D4C-AC69C65091FB}"/>
              </a:ext>
            </a:extLst>
          </p:cNvPr>
          <p:cNvSpPr txBox="1"/>
          <p:nvPr/>
        </p:nvSpPr>
        <p:spPr>
          <a:xfrm>
            <a:off x="9320721" y="3954502"/>
            <a:ext cx="118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600" b="1" dirty="0">
                <a:solidFill>
                  <a:srgbClr val="0B8EB8"/>
                </a:solidFill>
              </a:rPr>
              <a:t>Fix one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0B8EB8"/>
                </a:solidFill>
              </a:rPr>
              <a:t>Exchange rate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0B8EB8"/>
                </a:solidFill>
              </a:rPr>
              <a:t>Foreign savings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13044-D054-4531-A070-CAECCBD49F2D}"/>
              </a:ext>
            </a:extLst>
          </p:cNvPr>
          <p:cNvSpPr txBox="1"/>
          <p:nvPr/>
        </p:nvSpPr>
        <p:spPr>
          <a:xfrm>
            <a:off x="7590916" y="5353527"/>
            <a:ext cx="118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600" b="1" dirty="0">
                <a:solidFill>
                  <a:srgbClr val="5C8E3A"/>
                </a:solidFill>
              </a:rPr>
              <a:t>Fix one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5C8E3A"/>
                </a:solidFill>
              </a:rPr>
              <a:t>Savings rates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5C8E3A"/>
                </a:solidFill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85920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5767-E88E-95C8-02F7-E3350E77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Week’s Agenda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10E6B-17AD-5A76-F50C-7E211F6E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72" y="1699971"/>
            <a:ext cx="8287907" cy="34580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2B8CCC-E811-8002-BE2A-29B722F7A637}"/>
              </a:ext>
            </a:extLst>
          </p:cNvPr>
          <p:cNvSpPr/>
          <p:nvPr/>
        </p:nvSpPr>
        <p:spPr>
          <a:xfrm>
            <a:off x="8885705" y="2660903"/>
            <a:ext cx="1170432" cy="841249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65DC0-D624-0882-957A-99E7D8D282FF}"/>
              </a:ext>
            </a:extLst>
          </p:cNvPr>
          <p:cNvSpPr/>
          <p:nvPr/>
        </p:nvSpPr>
        <p:spPr>
          <a:xfrm>
            <a:off x="8885705" y="4244554"/>
            <a:ext cx="1170432" cy="57128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9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CFF7-B33D-4012-BFD6-7EDE91C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| </a:t>
            </a:r>
            <a:r>
              <a:rPr lang="en-US" b="0" dirty="0"/>
              <a:t>Foreign Capital Inflows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DEB5-5AE8-421B-AC4D-6C85290B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Macro</a:t>
            </a:r>
          </a:p>
          <a:p>
            <a:r>
              <a:rPr lang="en-US" dirty="0"/>
              <a:t>↓Foreign savings = Exchange shortage    →    </a:t>
            </a:r>
            <a:r>
              <a:rPr lang="en-US" dirty="0">
                <a:solidFill>
                  <a:srgbClr val="0B8EB8"/>
                </a:solidFill>
              </a:rPr>
              <a:t>Real exchange rate depreciation</a:t>
            </a:r>
            <a:r>
              <a:rPr lang="en-US" dirty="0"/>
              <a:t>    →    ↑Exports &amp; ↓Imports</a:t>
            </a:r>
          </a:p>
          <a:p>
            <a:r>
              <a:rPr lang="en-US" dirty="0"/>
              <a:t>↓Foreign savings = ↓Loanable funds    →    </a:t>
            </a:r>
            <a:r>
              <a:rPr lang="en-US" dirty="0">
                <a:solidFill>
                  <a:srgbClr val="5C8E3A"/>
                </a:solidFill>
              </a:rPr>
              <a:t>↓Investment   </a:t>
            </a:r>
            <a:r>
              <a:rPr lang="en-US" u="sng" dirty="0">
                <a:solidFill>
                  <a:srgbClr val="5C8E3A"/>
                </a:solidFill>
              </a:rPr>
              <a:t>OR</a:t>
            </a:r>
            <a:r>
              <a:rPr lang="en-US" dirty="0">
                <a:solidFill>
                  <a:srgbClr val="5C8E3A"/>
                </a:solidFill>
              </a:rPr>
              <a:t>   ↑Private savings</a:t>
            </a:r>
          </a:p>
          <a:p>
            <a:pPr marL="0" indent="0">
              <a:buNone/>
            </a:pPr>
            <a:r>
              <a:rPr lang="en-US" dirty="0"/>
              <a:t>							       ↑Private savings    →     ↓Private consumption</a:t>
            </a:r>
          </a:p>
          <a:p>
            <a:pPr marL="0" indent="0">
              <a:buNone/>
            </a:pPr>
            <a:r>
              <a:rPr lang="en-US" b="1" dirty="0"/>
              <a:t>Trade (+ Base)</a:t>
            </a:r>
          </a:p>
          <a:p>
            <a:r>
              <a:rPr lang="en-US" dirty="0"/>
              <a:t>Depreciation     →     ↑Export-oriented commodities (e.g., coffee)   &amp;   ↓Import-intensive (e.g., pharma)</a:t>
            </a:r>
          </a:p>
          <a:p>
            <a:pPr marL="0" indent="0">
              <a:buNone/>
            </a:pPr>
            <a:r>
              <a:rPr lang="en-US" b="1" dirty="0"/>
              <a:t>Sector</a:t>
            </a:r>
          </a:p>
          <a:p>
            <a:r>
              <a:rPr lang="en-US" dirty="0"/>
              <a:t>↓Investment    →     ↓Construction (i.e., stone, sand, etc.)</a:t>
            </a:r>
          </a:p>
          <a:p>
            <a:r>
              <a:rPr lang="en-US" dirty="0"/>
              <a:t>↓Private consumption     →     ↓Food (e.g., crops, livestock, etc.)</a:t>
            </a:r>
          </a:p>
          <a:p>
            <a:pPr marL="0" indent="0">
              <a:buNone/>
            </a:pPr>
            <a:r>
              <a:rPr lang="en-US" b="1" dirty="0"/>
              <a:t>Factors</a:t>
            </a:r>
          </a:p>
          <a:p>
            <a:r>
              <a:rPr lang="en-US" dirty="0">
                <a:solidFill>
                  <a:srgbClr val="C34E2D"/>
                </a:solidFill>
              </a:rPr>
              <a:t>↓Wages     OR     ↓Employment     </a:t>
            </a:r>
            <a:r>
              <a:rPr lang="en-US" dirty="0"/>
              <a:t>(larger ↓wage with ↓construction, which is capital-intensive)</a:t>
            </a:r>
          </a:p>
          <a:p>
            <a:pPr marL="0" indent="0">
              <a:buNone/>
            </a:pPr>
            <a:r>
              <a:rPr lang="en-US" b="1" dirty="0"/>
              <a:t>Households</a:t>
            </a:r>
          </a:p>
          <a:p>
            <a:r>
              <a:rPr lang="en-US" dirty="0"/>
              <a:t>↓Private consumption    (larger with ↑private savings &amp; unemployment)</a:t>
            </a:r>
          </a:p>
          <a:p>
            <a:r>
              <a:rPr lang="en-US" dirty="0"/>
              <a:t>Poor rural households are least-affected because of export agriculture growth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86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FE27-0C79-4B31-BBE4-63094EA2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| </a:t>
            </a:r>
            <a:r>
              <a:rPr lang="en-US" b="0" dirty="0"/>
              <a:t>Tariff Liberalization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ACC8-8700-4C54-BB0E-4DAC8E86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50" y="1025035"/>
            <a:ext cx="11491910" cy="265288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Shock</a:t>
            </a:r>
          </a:p>
          <a:p>
            <a:r>
              <a:rPr lang="en-US" sz="1800" dirty="0"/>
              <a:t>Eliminate all tariffs </a:t>
            </a:r>
            <a:r>
              <a:rPr lang="en-US" sz="1200" dirty="0"/>
              <a:t>(i.e., -100%)</a:t>
            </a:r>
            <a:endParaRPr lang="en-US" dirty="0"/>
          </a:p>
          <a:p>
            <a:pPr marL="0" indent="0">
              <a:buNone/>
            </a:pPr>
            <a:r>
              <a:rPr lang="en-US" sz="2400" b="1" dirty="0"/>
              <a:t>Two sets of closures</a:t>
            </a:r>
          </a:p>
          <a:p>
            <a:r>
              <a:rPr lang="en-US" sz="1800" b="1" dirty="0"/>
              <a:t>Sim1</a:t>
            </a:r>
            <a:r>
              <a:rPr lang="en-US" sz="1800" dirty="0"/>
              <a:t>: Unemployment, investment-driven savings, deficit financed    </a:t>
            </a:r>
            <a:r>
              <a:rPr lang="en-US" sz="1200" dirty="0"/>
              <a:t>(fixed investment, flexible savings rates, flexible government savings) </a:t>
            </a:r>
            <a:endParaRPr lang="en-US" sz="1800" dirty="0"/>
          </a:p>
          <a:p>
            <a:r>
              <a:rPr lang="en-US" sz="1800" b="1" dirty="0"/>
              <a:t>Sim2</a:t>
            </a:r>
            <a:r>
              <a:rPr lang="en-US" sz="1800" dirty="0"/>
              <a:t>: Unemployment, investment-driven savings, tax financed          </a:t>
            </a:r>
            <a:r>
              <a:rPr lang="en-US" sz="1200" dirty="0"/>
              <a:t>(fixed investment, flexible savings rates, flexible direct tax rates) </a:t>
            </a:r>
            <a:endParaRPr lang="en-US" sz="18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EA71BDF-55FB-47F7-B149-034A5463F856}"/>
              </a:ext>
            </a:extLst>
          </p:cNvPr>
          <p:cNvGrpSpPr/>
          <p:nvPr/>
        </p:nvGrpSpPr>
        <p:grpSpPr>
          <a:xfrm>
            <a:off x="430850" y="3731122"/>
            <a:ext cx="10640966" cy="1214622"/>
            <a:chOff x="457511" y="5261050"/>
            <a:chExt cx="10640966" cy="121462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B670847-3347-4E8C-A939-32C3A472DD22}"/>
                </a:ext>
              </a:extLst>
            </p:cNvPr>
            <p:cNvSpPr/>
            <p:nvPr/>
          </p:nvSpPr>
          <p:spPr>
            <a:xfrm>
              <a:off x="457511" y="5261050"/>
              <a:ext cx="10640966" cy="1214622"/>
            </a:xfrm>
            <a:prstGeom prst="rect">
              <a:avLst/>
            </a:prstGeom>
            <a:solidFill>
              <a:schemeClr val="accent2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FDDECFE-4C38-4499-A42C-28AC76E6A853}"/>
                </a:ext>
              </a:extLst>
            </p:cNvPr>
            <p:cNvSpPr txBox="1"/>
            <p:nvPr/>
          </p:nvSpPr>
          <p:spPr>
            <a:xfrm>
              <a:off x="656953" y="5971691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Direct taxes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E0E5BB9-BA75-44BD-8A05-31A735A13744}"/>
                </a:ext>
              </a:extLst>
            </p:cNvPr>
            <p:cNvSpPr txBox="1"/>
            <p:nvPr/>
          </p:nvSpPr>
          <p:spPr>
            <a:xfrm>
              <a:off x="2361711" y="5966546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Indirect taxes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4B11CD0-89B0-4AA8-9F70-3C3ED5E2BB99}"/>
                </a:ext>
              </a:extLst>
            </p:cNvPr>
            <p:cNvSpPr txBox="1"/>
            <p:nvPr/>
          </p:nvSpPr>
          <p:spPr>
            <a:xfrm>
              <a:off x="4067160" y="5967680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Grants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D8128A-A0E6-45DD-B98D-AC84462F55D4}"/>
                </a:ext>
              </a:extLst>
            </p:cNvPr>
            <p:cNvSpPr txBox="1"/>
            <p:nvPr/>
          </p:nvSpPr>
          <p:spPr>
            <a:xfrm>
              <a:off x="2007043" y="5951157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AC5EDD-04D4-4368-95CD-6C7636BF554C}"/>
                </a:ext>
              </a:extLst>
            </p:cNvPr>
            <p:cNvSpPr txBox="1"/>
            <p:nvPr/>
          </p:nvSpPr>
          <p:spPr>
            <a:xfrm>
              <a:off x="3712147" y="5945934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144CAD6-163C-41B1-BB5B-351C0508FE4F}"/>
                </a:ext>
              </a:extLst>
            </p:cNvPr>
            <p:cNvSpPr txBox="1"/>
            <p:nvPr/>
          </p:nvSpPr>
          <p:spPr>
            <a:xfrm>
              <a:off x="6098670" y="5976712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Consumption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E57E3FC-CB01-4CC0-811D-291B6B00EEB7}"/>
                </a:ext>
              </a:extLst>
            </p:cNvPr>
            <p:cNvSpPr txBox="1"/>
            <p:nvPr/>
          </p:nvSpPr>
          <p:spPr>
            <a:xfrm>
              <a:off x="7803428" y="5971567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Transfers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C73D5CB-F7CA-48DF-9B04-6AC865065A5E}"/>
                </a:ext>
              </a:extLst>
            </p:cNvPr>
            <p:cNvSpPr txBox="1"/>
            <p:nvPr/>
          </p:nvSpPr>
          <p:spPr>
            <a:xfrm>
              <a:off x="9508877" y="5972701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Public saving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12B54C-A0E7-4D89-9052-2EA5674D0E91}"/>
                </a:ext>
              </a:extLst>
            </p:cNvPr>
            <p:cNvSpPr txBox="1"/>
            <p:nvPr/>
          </p:nvSpPr>
          <p:spPr>
            <a:xfrm>
              <a:off x="7448760" y="5956178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6622BCA-A05B-4D64-AC74-14AF914685EB}"/>
                </a:ext>
              </a:extLst>
            </p:cNvPr>
            <p:cNvSpPr txBox="1"/>
            <p:nvPr/>
          </p:nvSpPr>
          <p:spPr>
            <a:xfrm>
              <a:off x="9153864" y="5950955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8804195-7EA7-4659-8063-5AD3A2AA5BBE}"/>
                </a:ext>
              </a:extLst>
            </p:cNvPr>
            <p:cNvSpPr txBox="1"/>
            <p:nvPr/>
          </p:nvSpPr>
          <p:spPr>
            <a:xfrm>
              <a:off x="5594238" y="5899767"/>
              <a:ext cx="355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58E90C4-5DAE-4EC8-B153-6988F56259B8}"/>
                </a:ext>
              </a:extLst>
            </p:cNvPr>
            <p:cNvSpPr txBox="1"/>
            <p:nvPr/>
          </p:nvSpPr>
          <p:spPr>
            <a:xfrm>
              <a:off x="457511" y="5272186"/>
              <a:ext cx="7481379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</a:rPr>
                <a:t>Government</a:t>
              </a:r>
            </a:p>
            <a:p>
              <a:r>
                <a:rPr lang="en-US" sz="1050" dirty="0">
                  <a:solidFill>
                    <a:schemeClr val="accent2">
                      <a:lumMod val="75000"/>
                    </a:schemeClr>
                  </a:solidFill>
                </a:rPr>
                <a:t>Recurrent fiscal deficit (savings) equals total revenues (taxes and grants) less total expenditures (consumption and transfers)</a:t>
              </a:r>
            </a:p>
            <a:p>
              <a:endParaRPr 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CCEF2FC-D09F-4F0F-B182-FDD27432D051}"/>
              </a:ext>
            </a:extLst>
          </p:cNvPr>
          <p:cNvSpPr txBox="1"/>
          <p:nvPr/>
        </p:nvSpPr>
        <p:spPr>
          <a:xfrm>
            <a:off x="11071816" y="3903030"/>
            <a:ext cx="10385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Fix two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Tax rates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Consumption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Public savings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D80860-6712-4C64-B2CC-C14AB5AF9377}"/>
              </a:ext>
            </a:extLst>
          </p:cNvPr>
          <p:cNvGrpSpPr/>
          <p:nvPr/>
        </p:nvGrpSpPr>
        <p:grpSpPr>
          <a:xfrm>
            <a:off x="430850" y="5078469"/>
            <a:ext cx="7481379" cy="1214622"/>
            <a:chOff x="457511" y="5261050"/>
            <a:chExt cx="7481379" cy="121462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2DC6D5F-F702-4775-A265-D2F81B9DB726}"/>
                </a:ext>
              </a:extLst>
            </p:cNvPr>
            <p:cNvSpPr/>
            <p:nvPr/>
          </p:nvSpPr>
          <p:spPr>
            <a:xfrm>
              <a:off x="457511" y="5261050"/>
              <a:ext cx="7160066" cy="1214622"/>
            </a:xfrm>
            <a:prstGeom prst="rect">
              <a:avLst/>
            </a:prstGeom>
            <a:solidFill>
              <a:srgbClr val="5C8E3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965B5F-625C-4096-BB06-48BAD7AEDD2A}"/>
                </a:ext>
              </a:extLst>
            </p:cNvPr>
            <p:cNvSpPr txBox="1"/>
            <p:nvPr/>
          </p:nvSpPr>
          <p:spPr>
            <a:xfrm>
              <a:off x="656953" y="5971691"/>
              <a:ext cx="1350781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Private saving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5C53065-2D5B-47ED-949C-80F625DE7BE3}"/>
                </a:ext>
              </a:extLst>
            </p:cNvPr>
            <p:cNvSpPr txBox="1"/>
            <p:nvPr/>
          </p:nvSpPr>
          <p:spPr>
            <a:xfrm>
              <a:off x="2361711" y="5966546"/>
              <a:ext cx="135078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Public saving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E485BB-0A7A-4588-9300-565D74ECDD0B}"/>
                </a:ext>
              </a:extLst>
            </p:cNvPr>
            <p:cNvSpPr txBox="1"/>
            <p:nvPr/>
          </p:nvSpPr>
          <p:spPr>
            <a:xfrm>
              <a:off x="4067160" y="5967680"/>
              <a:ext cx="1378005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Foreign saving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97DC34C-3B0A-4EE1-9938-6EEAEAF159B7}"/>
                </a:ext>
              </a:extLst>
            </p:cNvPr>
            <p:cNvSpPr txBox="1"/>
            <p:nvPr/>
          </p:nvSpPr>
          <p:spPr>
            <a:xfrm>
              <a:off x="2007043" y="5951157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C8E3A"/>
                  </a:solidFill>
                </a:rPr>
                <a:t>+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258F1E-898F-478D-86BA-08A9117D99A2}"/>
                </a:ext>
              </a:extLst>
            </p:cNvPr>
            <p:cNvSpPr txBox="1"/>
            <p:nvPr/>
          </p:nvSpPr>
          <p:spPr>
            <a:xfrm>
              <a:off x="3712147" y="5945934"/>
              <a:ext cx="355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5C8E3A"/>
                  </a:solidFill>
                </a:rPr>
                <a:t>+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C8CBB67-1B91-45E9-83A1-8DDF54AAA2BA}"/>
                </a:ext>
              </a:extLst>
            </p:cNvPr>
            <p:cNvSpPr txBox="1"/>
            <p:nvPr/>
          </p:nvSpPr>
          <p:spPr>
            <a:xfrm>
              <a:off x="6098670" y="5976712"/>
              <a:ext cx="1350781" cy="338554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Investment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CFEC5E3-50B9-451D-B3F4-79EEAF02929F}"/>
                </a:ext>
              </a:extLst>
            </p:cNvPr>
            <p:cNvSpPr txBox="1"/>
            <p:nvPr/>
          </p:nvSpPr>
          <p:spPr>
            <a:xfrm>
              <a:off x="5594238" y="5899767"/>
              <a:ext cx="355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C8E3A"/>
                  </a:solidFill>
                </a:rPr>
                <a:t>=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2585F80-46C9-4DBC-A714-F25CF5822CA4}"/>
                </a:ext>
              </a:extLst>
            </p:cNvPr>
            <p:cNvSpPr txBox="1"/>
            <p:nvPr/>
          </p:nvSpPr>
          <p:spPr>
            <a:xfrm>
              <a:off x="457511" y="5272186"/>
              <a:ext cx="7481379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5C8E3A"/>
                  </a:solidFill>
                </a:rPr>
                <a:t>Savings – Investment </a:t>
              </a:r>
            </a:p>
            <a:p>
              <a:r>
                <a:rPr lang="en-US" sz="1050" dirty="0">
                  <a:solidFill>
                    <a:srgbClr val="5C8E3A"/>
                  </a:solidFill>
                </a:rPr>
                <a:t>Total supply of loanable funds (savings) must equal total investment demand</a:t>
              </a:r>
            </a:p>
            <a:p>
              <a:endParaRPr lang="en-US" sz="2000" b="1" dirty="0">
                <a:solidFill>
                  <a:srgbClr val="5C8E3A"/>
                </a:solidFill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C1ED6E3-F19E-4BD7-AF99-C19C8017C755}"/>
              </a:ext>
            </a:extLst>
          </p:cNvPr>
          <p:cNvSpPr txBox="1"/>
          <p:nvPr/>
        </p:nvSpPr>
        <p:spPr>
          <a:xfrm>
            <a:off x="7590916" y="5331837"/>
            <a:ext cx="1187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600" b="1" dirty="0">
                <a:solidFill>
                  <a:srgbClr val="5C8E3A"/>
                </a:solidFill>
              </a:rPr>
              <a:t>Fix one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5C8E3A"/>
                </a:solidFill>
              </a:rPr>
              <a:t>Savings rates</a:t>
            </a:r>
          </a:p>
          <a:p>
            <a:pPr>
              <a:tabLst>
                <a:tab pos="285750" algn="l"/>
              </a:tabLst>
            </a:pPr>
            <a:r>
              <a:rPr lang="en-US" sz="1200" dirty="0">
                <a:solidFill>
                  <a:srgbClr val="5C8E3A"/>
                </a:solidFill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319745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CFF7-B33D-4012-BFD6-7EDE91C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| </a:t>
            </a:r>
            <a:r>
              <a:rPr lang="en-US" b="0" dirty="0"/>
              <a:t>Tariff Liberalization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DEB5-5AE8-421B-AC4D-6C85290B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Macro</a:t>
            </a:r>
          </a:p>
          <a:p>
            <a:r>
              <a:rPr lang="en-US" dirty="0"/>
              <a:t>↓Tariffs    →    ↑Imports     →     </a:t>
            </a:r>
            <a:r>
              <a:rPr lang="en-US" dirty="0">
                <a:solidFill>
                  <a:srgbClr val="0B8EB8"/>
                </a:solidFill>
              </a:rPr>
              <a:t>Real exchange rate depreciation</a:t>
            </a:r>
            <a:r>
              <a:rPr lang="en-US" dirty="0"/>
              <a:t>     →     ↓Exports </a:t>
            </a:r>
          </a:p>
          <a:p>
            <a:r>
              <a:rPr lang="en-US" dirty="0"/>
              <a:t>↓Tariffs    →    ↓Consumer prices     →      ↑Private consumption</a:t>
            </a:r>
          </a:p>
          <a:p>
            <a:r>
              <a:rPr lang="en-US" dirty="0"/>
              <a:t>↓Tariffs = Revenue shortfall    →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↓Public savings   OR    ↑Tax rates</a:t>
            </a:r>
          </a:p>
          <a:p>
            <a:pPr marL="0" indent="0">
              <a:buNone/>
            </a:pPr>
            <a:r>
              <a:rPr lang="en-US" dirty="0"/>
              <a:t>				   ↓Public savings    →    </a:t>
            </a:r>
            <a:r>
              <a:rPr lang="en-US" dirty="0">
                <a:solidFill>
                  <a:srgbClr val="5C8E3A"/>
                </a:solidFill>
              </a:rPr>
              <a:t>↓Investment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	            ↑Tax rates    →    Smaller ↓private consumption</a:t>
            </a:r>
          </a:p>
          <a:p>
            <a:pPr marL="0" indent="0">
              <a:buNone/>
            </a:pPr>
            <a:r>
              <a:rPr lang="en-US" b="1" dirty="0"/>
              <a:t>Trade (+ Base)</a:t>
            </a:r>
          </a:p>
          <a:p>
            <a:r>
              <a:rPr lang="en-US" dirty="0"/>
              <a:t>↓Tariffs    →     ↑Import-intensive commodities (e.g., rice, grain milling, but not wheat – no tariff in base)</a:t>
            </a:r>
          </a:p>
          <a:p>
            <a:pPr marL="0" indent="0">
              <a:buNone/>
            </a:pPr>
            <a:r>
              <a:rPr lang="en-US" b="1" dirty="0"/>
              <a:t>Sector</a:t>
            </a:r>
          </a:p>
          <a:p>
            <a:r>
              <a:rPr lang="en-US" dirty="0"/>
              <a:t>↓Tariffs    →     ↓GDP for import-competing sectors (e.g., rice, but growth in wheat)</a:t>
            </a:r>
          </a:p>
          <a:p>
            <a:pPr marL="0" indent="0">
              <a:buNone/>
            </a:pPr>
            <a:r>
              <a:rPr lang="en-US" b="1" dirty="0"/>
              <a:t>Households</a:t>
            </a:r>
          </a:p>
          <a:p>
            <a:r>
              <a:rPr lang="en-US" dirty="0"/>
              <a:t>↑Private consumption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↑Tax rates     </a:t>
            </a:r>
            <a:r>
              <a:rPr lang="en-US" dirty="0"/>
              <a:t>→    ↓Consumption for high-income households (higher initial tax rates)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65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5E7B-815F-E097-E1FE-D883AA59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5E87-DDF4-EB07-938F-F9FAB906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00" y="1025035"/>
            <a:ext cx="5995600" cy="5740740"/>
          </a:xfrm>
        </p:spPr>
        <p:txBody>
          <a:bodyPr/>
          <a:lstStyle/>
          <a:p>
            <a:r>
              <a:rPr lang="en-US" b="1" dirty="0"/>
              <a:t>Part 1</a:t>
            </a:r>
            <a:r>
              <a:rPr lang="en-US" dirty="0"/>
              <a:t>: Higher world prices</a:t>
            </a:r>
          </a:p>
          <a:p>
            <a:pPr lvl="1"/>
            <a:r>
              <a:rPr lang="en-US" dirty="0"/>
              <a:t>Apply to both world import and export prices, and to raw and processed products</a:t>
            </a:r>
          </a:p>
          <a:p>
            <a:pPr lvl="1"/>
            <a:r>
              <a:rPr lang="en-US" dirty="0"/>
              <a:t>Stylized shocks</a:t>
            </a:r>
          </a:p>
          <a:p>
            <a:pPr lvl="2"/>
            <a:r>
              <a:rPr lang="en-US" dirty="0"/>
              <a:t>Maize +10%</a:t>
            </a:r>
          </a:p>
          <a:p>
            <a:pPr lvl="2"/>
            <a:r>
              <a:rPr lang="en-US" dirty="0"/>
              <a:t>Wheat +50%</a:t>
            </a:r>
          </a:p>
          <a:p>
            <a:pPr lvl="2"/>
            <a:r>
              <a:rPr lang="en-US" dirty="0"/>
              <a:t>Edible oils + 25%</a:t>
            </a:r>
          </a:p>
          <a:p>
            <a:pPr lvl="2"/>
            <a:r>
              <a:rPr lang="en-US" dirty="0"/>
              <a:t>Crude oil + 20%</a:t>
            </a:r>
          </a:p>
          <a:p>
            <a:pPr lvl="2"/>
            <a:r>
              <a:rPr lang="en-US" dirty="0"/>
              <a:t>Natural gas +25%</a:t>
            </a:r>
          </a:p>
          <a:p>
            <a:pPr lvl="2"/>
            <a:r>
              <a:rPr lang="en-US" dirty="0"/>
              <a:t>Fertilizer + 50% (need to weight shock)</a:t>
            </a:r>
          </a:p>
          <a:p>
            <a:pPr lvl="1"/>
            <a:endParaRPr lang="en-US" sz="100" dirty="0"/>
          </a:p>
          <a:p>
            <a:r>
              <a:rPr lang="en-US" b="1" dirty="0"/>
              <a:t>Part 2</a:t>
            </a:r>
            <a:r>
              <a:rPr lang="en-US" dirty="0"/>
              <a:t>: Reduced fertilizer use?</a:t>
            </a:r>
          </a:p>
          <a:p>
            <a:pPr lvl="1"/>
            <a:r>
              <a:rPr lang="en-US" dirty="0"/>
              <a:t>Reduce food crop productivity by 2.5%</a:t>
            </a:r>
          </a:p>
          <a:p>
            <a:pPr lvl="1"/>
            <a:endParaRPr lang="en-US" sz="100" dirty="0"/>
          </a:p>
          <a:p>
            <a:r>
              <a:rPr lang="en-US" b="1" dirty="0"/>
              <a:t>Part 3: </a:t>
            </a:r>
            <a:r>
              <a:rPr lang="en-US" dirty="0"/>
              <a:t>Combine parts 1 and 2</a:t>
            </a:r>
          </a:p>
          <a:p>
            <a:endParaRPr lang="en-US" sz="100" dirty="0"/>
          </a:p>
          <a:p>
            <a:r>
              <a:rPr lang="en-US" b="1" dirty="0"/>
              <a:t>Part 4</a:t>
            </a:r>
            <a:r>
              <a:rPr lang="en-US" dirty="0"/>
              <a:t>: Policy responses?</a:t>
            </a:r>
          </a:p>
          <a:p>
            <a:pPr lvl="1"/>
            <a:endParaRPr lang="en-US" dirty="0"/>
          </a:p>
          <a:p>
            <a:r>
              <a:rPr lang="en-US" b="1" dirty="0"/>
              <a:t>Closure choices?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2887D47-7748-B518-9C53-93EADD070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951741"/>
              </p:ext>
            </p:extLst>
          </p:nvPr>
        </p:nvGraphicFramePr>
        <p:xfrm>
          <a:off x="6465832" y="957569"/>
          <a:ext cx="5076825" cy="3938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4745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7E9A-975B-9560-93CF-1952EF31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CHOGM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90F7-4372-9EA2-3376-7857614E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00" y="1025035"/>
            <a:ext cx="6071800" cy="5740740"/>
          </a:xfrm>
        </p:spPr>
        <p:txBody>
          <a:bodyPr/>
          <a:lstStyle/>
          <a:p>
            <a:r>
              <a:rPr lang="en-US" b="1" dirty="0"/>
              <a:t>Part 1</a:t>
            </a:r>
            <a:r>
              <a:rPr lang="en-US" dirty="0"/>
              <a:t>: Production gains for actual event</a:t>
            </a:r>
          </a:p>
          <a:p>
            <a:pPr lvl="1"/>
            <a:r>
              <a:rPr lang="en-US" dirty="0"/>
              <a:t>Hotels, travel, restaurants</a:t>
            </a:r>
          </a:p>
          <a:p>
            <a:pPr lvl="1"/>
            <a:endParaRPr lang="en-US" sz="300" dirty="0"/>
          </a:p>
          <a:p>
            <a:r>
              <a:rPr lang="en-US" b="1" dirty="0"/>
              <a:t>Part 2</a:t>
            </a:r>
            <a:r>
              <a:rPr lang="en-US" dirty="0"/>
              <a:t>: Preparation benefits</a:t>
            </a:r>
          </a:p>
          <a:p>
            <a:pPr lvl="1"/>
            <a:r>
              <a:rPr lang="en-US" dirty="0"/>
              <a:t>Investment and construction spending </a:t>
            </a:r>
          </a:p>
          <a:p>
            <a:pPr lvl="1"/>
            <a:r>
              <a:rPr lang="en-US" dirty="0"/>
              <a:t>Transport system productivity</a:t>
            </a:r>
          </a:p>
          <a:p>
            <a:pPr lvl="1"/>
            <a:endParaRPr lang="en-US" sz="100" dirty="0"/>
          </a:p>
          <a:p>
            <a:r>
              <a:rPr lang="en-US" b="1" dirty="0"/>
              <a:t>Part 3: </a:t>
            </a:r>
            <a:r>
              <a:rPr lang="en-US" dirty="0"/>
              <a:t>Combine parts 1 and 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74A0E-2DCF-78B1-CF7E-7F18C86F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3" y="369225"/>
            <a:ext cx="3933792" cy="1824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17591-043D-5613-C842-B0A9BC96F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49" y="2409911"/>
            <a:ext cx="2953307" cy="1529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6D174-0298-93B0-BCD1-54B44247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55" y="3390613"/>
            <a:ext cx="2894174" cy="1529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E7834-C0BB-3BAC-D06C-79AE6BFE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387" y="4371315"/>
            <a:ext cx="3517043" cy="20267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4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C921-DCAD-472F-8B23-F341379D6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026" y="2816352"/>
            <a:ext cx="7007033" cy="3575304"/>
          </a:xfrm>
        </p:spPr>
        <p:txBody>
          <a:bodyPr anchor="t" anchorCtr="0">
            <a:normAutofit/>
          </a:bodyPr>
          <a:lstStyle/>
          <a:p>
            <a:r>
              <a:rPr lang="en-US" b="1" dirty="0"/>
              <a:t>Activity 1.1 </a:t>
            </a:r>
            <a:br>
              <a:rPr lang="en-US" sz="4400" b="1" dirty="0"/>
            </a:br>
            <a:r>
              <a:rPr lang="en-US" sz="3200" dirty="0"/>
              <a:t>Rwanda CGE Model and Excel Interface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rgbClr val="C00000"/>
                </a:solidFill>
              </a:rPr>
              <a:t>General equilibrium features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Factor and macro closures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532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B4E-3BA3-D860-6948-5805E9C4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Economywide General Equilibrium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2904-5370-080D-3CF5-220878F2D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99" y="1025035"/>
            <a:ext cx="6683403" cy="5740740"/>
          </a:xfrm>
        </p:spPr>
        <p:txBody>
          <a:bodyPr/>
          <a:lstStyle/>
          <a:p>
            <a:r>
              <a:rPr lang="en-US" b="1" dirty="0"/>
              <a:t>CGE models capture all economic linkages in the SAM</a:t>
            </a:r>
          </a:p>
          <a:p>
            <a:endParaRPr lang="en-US" sz="1000" dirty="0"/>
          </a:p>
          <a:p>
            <a:r>
              <a:rPr lang="en-US" b="1" dirty="0"/>
              <a:t>Drop the assumption that resources are unconstrained</a:t>
            </a:r>
          </a:p>
          <a:p>
            <a:pPr lvl="1"/>
            <a:r>
              <a:rPr lang="en-US" dirty="0"/>
              <a:t>Product prices</a:t>
            </a:r>
          </a:p>
          <a:p>
            <a:pPr lvl="1"/>
            <a:r>
              <a:rPr lang="en-US" dirty="0"/>
              <a:t>Factor prices (labor wages, land rents, capital profits)</a:t>
            </a:r>
          </a:p>
          <a:p>
            <a:pPr lvl="1"/>
            <a:r>
              <a:rPr lang="en-US" dirty="0"/>
              <a:t>Exchange rate </a:t>
            </a:r>
          </a:p>
          <a:p>
            <a:pPr lvl="1"/>
            <a:endParaRPr lang="en-US" sz="1050" dirty="0"/>
          </a:p>
          <a:p>
            <a:r>
              <a:rPr lang="en-US" b="1" dirty="0"/>
              <a:t>Maintain macroeconomic &amp; resource balances</a:t>
            </a:r>
          </a:p>
          <a:p>
            <a:pPr lvl="1"/>
            <a:r>
              <a:rPr lang="en-US" dirty="0"/>
              <a:t>Government (fiscal accounts)</a:t>
            </a:r>
          </a:p>
          <a:p>
            <a:pPr lvl="1"/>
            <a:r>
              <a:rPr lang="en-US" dirty="0"/>
              <a:t>Investment &amp; savings</a:t>
            </a:r>
          </a:p>
          <a:p>
            <a:pPr lvl="1"/>
            <a:r>
              <a:rPr lang="en-US" dirty="0"/>
              <a:t>Rest of world (current account)</a:t>
            </a:r>
          </a:p>
          <a:p>
            <a:pPr lvl="1"/>
            <a:r>
              <a:rPr lang="en-US" dirty="0"/>
              <a:t>Factor markets</a:t>
            </a:r>
          </a:p>
          <a:p>
            <a:pPr lvl="1"/>
            <a:endParaRPr lang="en-US" sz="1100" dirty="0"/>
          </a:p>
          <a:p>
            <a:r>
              <a:rPr lang="en-US" b="1" dirty="0"/>
              <a:t>Consistent framework for tracking economywide impacts</a:t>
            </a:r>
          </a:p>
          <a:p>
            <a:pPr lvl="1"/>
            <a:r>
              <a:rPr lang="en-US" dirty="0"/>
              <a:t>Macro-accounting principles are respected</a:t>
            </a:r>
          </a:p>
          <a:p>
            <a:pPr lvl="1"/>
            <a:r>
              <a:rPr lang="en-US" dirty="0"/>
              <a:t>Macro and micro feedbacks are tracked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51CF3C-3A0F-2708-094A-17694D46F470}"/>
              </a:ext>
            </a:extLst>
          </p:cNvPr>
          <p:cNvGrpSpPr/>
          <p:nvPr/>
        </p:nvGrpSpPr>
        <p:grpSpPr>
          <a:xfrm>
            <a:off x="7598919" y="1345201"/>
            <a:ext cx="3596659" cy="5100408"/>
            <a:chOff x="4984691" y="1162008"/>
            <a:chExt cx="4078822" cy="57519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18C360-ACB4-E5D1-AB93-E707C5E97511}"/>
                </a:ext>
              </a:extLst>
            </p:cNvPr>
            <p:cNvGrpSpPr/>
            <p:nvPr/>
          </p:nvGrpSpPr>
          <p:grpSpPr>
            <a:xfrm>
              <a:off x="4984691" y="1162008"/>
              <a:ext cx="4078822" cy="5751960"/>
              <a:chOff x="4956116" y="1200150"/>
              <a:chExt cx="4078822" cy="575196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DA2742-0D2D-C4C2-03EC-5816276F327C}"/>
                  </a:ext>
                </a:extLst>
              </p:cNvPr>
              <p:cNvSpPr txBox="1"/>
              <p:nvPr/>
            </p:nvSpPr>
            <p:spPr>
              <a:xfrm rot="3206396">
                <a:off x="4698548" y="2573080"/>
                <a:ext cx="875196" cy="28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C34E2D"/>
                    </a:solidFill>
                  </a:rPr>
                  <a:t>Regional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A70FC82-B955-3E67-6A9A-11229C098784}"/>
                  </a:ext>
                </a:extLst>
              </p:cNvPr>
              <p:cNvGrpSpPr/>
              <p:nvPr/>
            </p:nvGrpSpPr>
            <p:grpSpPr>
              <a:xfrm>
                <a:off x="5107686" y="1200150"/>
                <a:ext cx="2168401" cy="1620524"/>
                <a:chOff x="5107686" y="1200150"/>
                <a:chExt cx="2168401" cy="162052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AE3EB6E-AFCE-D978-AA3C-EB3B5CB07F26}"/>
                    </a:ext>
                  </a:extLst>
                </p:cNvPr>
                <p:cNvGrpSpPr/>
                <p:nvPr/>
              </p:nvGrpSpPr>
              <p:grpSpPr>
                <a:xfrm>
                  <a:off x="5380057" y="1807869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F152554F-0925-0873-775D-DB0C26730B74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BFE2D5CE-3829-CEA1-6B24-B74E141D6AB7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95CC13B3-BE0B-E848-B079-89438388F8C5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8329095E-FF74-2592-8C81-3D2570B5EB6B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7D78824C-C63E-7882-F80B-D4E8A079A93D}"/>
                    </a:ext>
                  </a:extLst>
                </p:cNvPr>
                <p:cNvGrpSpPr/>
                <p:nvPr/>
              </p:nvGrpSpPr>
              <p:grpSpPr>
                <a:xfrm>
                  <a:off x="5305361" y="1734647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1FB9E5BE-0B37-9B3D-359C-155BD0DF4F04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696E646-C96A-DA94-78F6-66AF773B4E62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40882AB9-16CF-A089-9B02-5028849DA440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CE8BDBD3-8589-8B9A-F2CD-DD9CCC41C745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F818DD30-E97B-E5B7-E44F-F32F8F70F459}"/>
                    </a:ext>
                  </a:extLst>
                </p:cNvPr>
                <p:cNvGrpSpPr/>
                <p:nvPr/>
              </p:nvGrpSpPr>
              <p:grpSpPr>
                <a:xfrm>
                  <a:off x="5220760" y="1631907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1FE85B1-3B1F-669C-56B9-CBEFDC573AAA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1E82C22-AE98-7DA3-1F78-25CB93C597AA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B49E7ED9-92A9-7FFC-4453-D48508D0F7A4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5FD32044-FD3D-8CF0-55B3-C56A5DCC5676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C34E2D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4666222-2DC2-D310-A14F-D0426FB16960}"/>
                    </a:ext>
                  </a:extLst>
                </p:cNvPr>
                <p:cNvGrpSpPr/>
                <p:nvPr/>
              </p:nvGrpSpPr>
              <p:grpSpPr>
                <a:xfrm>
                  <a:off x="5115276" y="1530753"/>
                  <a:ext cx="1898364" cy="1012805"/>
                  <a:chOff x="610178" y="738554"/>
                  <a:chExt cx="1437948" cy="830996"/>
                </a:xfrm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20C94B6-564F-76EC-23A0-3AE4059B00D3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5BB3E096-ED76-3E89-D078-F7D57AF51BF3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33E003DC-E426-A956-2D20-2C967C666C32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91B15577-5A90-3505-D7D6-DD053606D81B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9E20C5D-5047-BD7C-19D5-C0005D457AB8}"/>
                      </a:ext>
                    </a:extLst>
                  </p:cNvPr>
                  <p:cNvSpPr txBox="1"/>
                  <p:nvPr/>
                </p:nvSpPr>
                <p:spPr>
                  <a:xfrm>
                    <a:off x="1318972" y="856097"/>
                    <a:ext cx="718089" cy="242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</a:rPr>
                      <a:t>Industry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735243D1-7A38-68C1-4070-86DE56FCA91F}"/>
                      </a:ext>
                    </a:extLst>
                  </p:cNvPr>
                  <p:cNvSpPr txBox="1"/>
                  <p:nvPr/>
                </p:nvSpPr>
                <p:spPr>
                  <a:xfrm>
                    <a:off x="610178" y="839903"/>
                    <a:ext cx="718091" cy="2420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</a:rPr>
                      <a:t>Agriculture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6BF176DA-4179-3968-ADFF-CEC32F71FC4C}"/>
                      </a:ext>
                    </a:extLst>
                  </p:cNvPr>
                  <p:cNvSpPr txBox="1"/>
                  <p:nvPr/>
                </p:nvSpPr>
                <p:spPr>
                  <a:xfrm>
                    <a:off x="611945" y="1241266"/>
                    <a:ext cx="718091" cy="234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chemeClr val="bg1"/>
                        </a:solidFill>
                      </a:rPr>
                      <a:t>Services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14C67E4-F23D-1963-E505-F252FE71F11F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458" y="1230009"/>
                    <a:ext cx="718091" cy="234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85A757D-FEFA-44B4-16C3-5D23C6617967}"/>
                    </a:ext>
                  </a:extLst>
                </p:cNvPr>
                <p:cNvSpPr txBox="1"/>
                <p:nvPr/>
              </p:nvSpPr>
              <p:spPr>
                <a:xfrm>
                  <a:off x="5107686" y="1200150"/>
                  <a:ext cx="1922757" cy="312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34E2D"/>
                      </a:solidFill>
                    </a:rPr>
                    <a:t>Activities</a:t>
                  </a:r>
                  <a:r>
                    <a:rPr lang="en-US" sz="1200" dirty="0">
                      <a:solidFill>
                        <a:srgbClr val="C34E2D"/>
                      </a:solidFill>
                    </a:rPr>
                    <a:t> (producers)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D5A1D35-417C-8518-DE0E-19FEE0EAA07B}"/>
                  </a:ext>
                </a:extLst>
              </p:cNvPr>
              <p:cNvGrpSpPr/>
              <p:nvPr/>
            </p:nvGrpSpPr>
            <p:grpSpPr>
              <a:xfrm>
                <a:off x="5029322" y="3390077"/>
                <a:ext cx="947552" cy="1450661"/>
                <a:chOff x="6547742" y="1120210"/>
                <a:chExt cx="717739" cy="1190253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FE03ECE-7D72-BECA-8223-6C21D0DDDF4B}"/>
                    </a:ext>
                  </a:extLst>
                </p:cNvPr>
                <p:cNvSpPr/>
                <p:nvPr/>
              </p:nvSpPr>
              <p:spPr>
                <a:xfrm rot="16200000">
                  <a:off x="6698687" y="1467188"/>
                  <a:ext cx="718090" cy="415498"/>
                </a:xfrm>
                <a:prstGeom prst="rect">
                  <a:avLst/>
                </a:prstGeom>
                <a:solidFill>
                  <a:srgbClr val="0B8EB8">
                    <a:alpha val="30000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E54D4F2-DB57-9F08-FA6D-FE7D5776C03A}"/>
                    </a:ext>
                  </a:extLst>
                </p:cNvPr>
                <p:cNvSpPr/>
                <p:nvPr/>
              </p:nvSpPr>
              <p:spPr>
                <a:xfrm rot="16200000">
                  <a:off x="6641664" y="1404585"/>
                  <a:ext cx="718090" cy="415498"/>
                </a:xfrm>
                <a:prstGeom prst="rect">
                  <a:avLst/>
                </a:prstGeom>
                <a:solidFill>
                  <a:srgbClr val="0B8EB8">
                    <a:alpha val="60000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2C77C37-FF22-C631-213D-697F457270A1}"/>
                    </a:ext>
                  </a:extLst>
                </p:cNvPr>
                <p:cNvSpPr/>
                <p:nvPr/>
              </p:nvSpPr>
              <p:spPr>
                <a:xfrm rot="16200000">
                  <a:off x="6587680" y="1340045"/>
                  <a:ext cx="718090" cy="415498"/>
                </a:xfrm>
                <a:prstGeom prst="rect">
                  <a:avLst/>
                </a:prstGeom>
                <a:solidFill>
                  <a:srgbClr val="0B8EB8">
                    <a:alpha val="80000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4D3A08-A5B4-5F61-6491-618C8B91D88E}"/>
                    </a:ext>
                  </a:extLst>
                </p:cNvPr>
                <p:cNvSpPr/>
                <p:nvPr/>
              </p:nvSpPr>
              <p:spPr>
                <a:xfrm rot="16200000">
                  <a:off x="6530087" y="1271507"/>
                  <a:ext cx="718090" cy="415498"/>
                </a:xfrm>
                <a:prstGeom prst="rect">
                  <a:avLst/>
                </a:prstGeom>
                <a:solidFill>
                  <a:srgbClr val="0B8EB8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417A92A-07C0-0408-FE88-C11EA8F50973}"/>
                    </a:ext>
                  </a:extLst>
                </p:cNvPr>
                <p:cNvSpPr txBox="1"/>
                <p:nvPr/>
              </p:nvSpPr>
              <p:spPr>
                <a:xfrm rot="16200000">
                  <a:off x="6532853" y="1294187"/>
                  <a:ext cx="718091" cy="370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Factor markets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97C7CC-8CD0-295D-66D7-C9E3D97D54F9}"/>
                    </a:ext>
                  </a:extLst>
                </p:cNvPr>
                <p:cNvSpPr txBox="1"/>
                <p:nvPr/>
              </p:nvSpPr>
              <p:spPr>
                <a:xfrm rot="3206396">
                  <a:off x="6297756" y="1842360"/>
                  <a:ext cx="718089" cy="218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0B8EB8"/>
                      </a:solidFill>
                    </a:rPr>
                    <a:t>Regional</a:t>
                  </a: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B862BE-E51F-47C0-6A53-BE8FC2EAEC7B}"/>
                  </a:ext>
                </a:extLst>
              </p:cNvPr>
              <p:cNvCxnSpPr/>
              <p:nvPr/>
            </p:nvCxnSpPr>
            <p:spPr>
              <a:xfrm flipH="1" flipV="1">
                <a:off x="5519708" y="4557111"/>
                <a:ext cx="5116" cy="4886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6466E16-F76F-3E0F-5165-CFC75BF06506}"/>
                  </a:ext>
                </a:extLst>
              </p:cNvPr>
              <p:cNvCxnSpPr/>
              <p:nvPr/>
            </p:nvCxnSpPr>
            <p:spPr>
              <a:xfrm flipH="1" flipV="1">
                <a:off x="5519708" y="2881405"/>
                <a:ext cx="5116" cy="4886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6BCAFA-E939-E3A7-66D5-69E216199AEE}"/>
                  </a:ext>
                </a:extLst>
              </p:cNvPr>
              <p:cNvGrpSpPr/>
              <p:nvPr/>
            </p:nvGrpSpPr>
            <p:grpSpPr>
              <a:xfrm>
                <a:off x="6188880" y="3400843"/>
                <a:ext cx="548536" cy="875197"/>
                <a:chOff x="6681383" y="1120211"/>
                <a:chExt cx="415498" cy="71809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C2D44DC-E200-3D09-ABC4-0BAB32FB7B3F}"/>
                    </a:ext>
                  </a:extLst>
                </p:cNvPr>
                <p:cNvSpPr/>
                <p:nvPr/>
              </p:nvSpPr>
              <p:spPr>
                <a:xfrm rot="16200000">
                  <a:off x="6530087" y="1271507"/>
                  <a:ext cx="718090" cy="415498"/>
                </a:xfrm>
                <a:prstGeom prst="rect">
                  <a:avLst/>
                </a:prstGeom>
                <a:solidFill>
                  <a:srgbClr val="0B8EB8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D8A90BB-D30B-B8EA-0CD0-ACA4E4675AE7}"/>
                    </a:ext>
                  </a:extLst>
                </p:cNvPr>
                <p:cNvSpPr txBox="1"/>
                <p:nvPr/>
              </p:nvSpPr>
              <p:spPr>
                <a:xfrm rot="16200000">
                  <a:off x="6532967" y="1291425"/>
                  <a:ext cx="708408" cy="370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</a:rPr>
                    <a:t>Product markets</a:t>
                  </a: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08217A5-D561-E7D3-9E96-B419A7F0FFE7}"/>
                  </a:ext>
                </a:extLst>
              </p:cNvPr>
              <p:cNvCxnSpPr/>
              <p:nvPr/>
            </p:nvCxnSpPr>
            <p:spPr>
              <a:xfrm flipH="1" flipV="1">
                <a:off x="6439765" y="2875654"/>
                <a:ext cx="5116" cy="4886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D0C6D0A-8166-B2C4-DF38-47A38EF4246E}"/>
                  </a:ext>
                </a:extLst>
              </p:cNvPr>
              <p:cNvCxnSpPr/>
              <p:nvPr/>
            </p:nvCxnSpPr>
            <p:spPr>
              <a:xfrm flipH="1" flipV="1">
                <a:off x="6439765" y="4314188"/>
                <a:ext cx="1" cy="724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5E79C2-C4A3-9845-D819-A5AD628A7697}"/>
                  </a:ext>
                </a:extLst>
              </p:cNvPr>
              <p:cNvGrpSpPr/>
              <p:nvPr/>
            </p:nvGrpSpPr>
            <p:grpSpPr>
              <a:xfrm>
                <a:off x="7641019" y="4361537"/>
                <a:ext cx="1177989" cy="506402"/>
                <a:chOff x="4064840" y="2400543"/>
                <a:chExt cx="997668" cy="415498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BB985D1-B44E-242D-938E-EDAFB0B33B05}"/>
                    </a:ext>
                  </a:extLst>
                </p:cNvPr>
                <p:cNvSpPr/>
                <p:nvPr/>
              </p:nvSpPr>
              <p:spPr>
                <a:xfrm>
                  <a:off x="4064840" y="2400543"/>
                  <a:ext cx="997667" cy="415498"/>
                </a:xfrm>
                <a:prstGeom prst="rect">
                  <a:avLst/>
                </a:prstGeom>
                <a:solidFill>
                  <a:srgbClr val="5C8E3A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rgbClr val="54544B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55FD7C0-1D9F-94B9-7AB0-4F2711AEB528}"/>
                    </a:ext>
                  </a:extLst>
                </p:cNvPr>
                <p:cNvSpPr txBox="1"/>
                <p:nvPr/>
              </p:nvSpPr>
              <p:spPr>
                <a:xfrm>
                  <a:off x="4064840" y="2510763"/>
                  <a:ext cx="997668" cy="2349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</a:rPr>
                    <a:t>Government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8B36C6C-8F8C-ED7F-578D-AFF38CAE43F0}"/>
                  </a:ext>
                </a:extLst>
              </p:cNvPr>
              <p:cNvGrpSpPr/>
              <p:nvPr/>
            </p:nvGrpSpPr>
            <p:grpSpPr>
              <a:xfrm>
                <a:off x="6706833" y="3368985"/>
                <a:ext cx="2121484" cy="559346"/>
                <a:chOff x="1954694" y="2797251"/>
                <a:chExt cx="1606954" cy="458938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0D0F1C-8243-9CC8-516A-B0EB3A5EEACB}"/>
                    </a:ext>
                  </a:extLst>
                </p:cNvPr>
                <p:cNvSpPr txBox="1"/>
                <p:nvPr/>
              </p:nvSpPr>
              <p:spPr>
                <a:xfrm>
                  <a:off x="1954694" y="2797251"/>
                  <a:ext cx="718091" cy="2349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rgbClr val="54544B"/>
                      </a:solidFill>
                    </a:rPr>
                    <a:t>Trade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23859F4E-E44F-4AEF-B695-3EFAB1310827}"/>
                    </a:ext>
                  </a:extLst>
                </p:cNvPr>
                <p:cNvGrpSpPr/>
                <p:nvPr/>
              </p:nvGrpSpPr>
              <p:grpSpPr>
                <a:xfrm>
                  <a:off x="2662310" y="2840691"/>
                  <a:ext cx="899338" cy="415498"/>
                  <a:chOff x="4064839" y="2417516"/>
                  <a:chExt cx="1005549" cy="415498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D9F88BC8-2D32-24D0-E033-15AAA6B6A429}"/>
                      </a:ext>
                    </a:extLst>
                  </p:cNvPr>
                  <p:cNvSpPr/>
                  <p:nvPr/>
                </p:nvSpPr>
                <p:spPr>
                  <a:xfrm>
                    <a:off x="4064839" y="2417516"/>
                    <a:ext cx="997667" cy="415498"/>
                  </a:xfrm>
                  <a:prstGeom prst="rect">
                    <a:avLst/>
                  </a:prstGeom>
                  <a:solidFill>
                    <a:srgbClr val="54544B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75F68AFA-F64B-12C9-DF09-80BB1449BA0A}"/>
                      </a:ext>
                    </a:extLst>
                  </p:cNvPr>
                  <p:cNvSpPr txBox="1"/>
                  <p:nvPr/>
                </p:nvSpPr>
                <p:spPr>
                  <a:xfrm>
                    <a:off x="4072720" y="2515395"/>
                    <a:ext cx="997668" cy="2349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Rest of world</a:t>
                    </a:r>
                  </a:p>
                </p:txBody>
              </p:sp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9F9E4705-23A7-3D26-3D15-5A044BDACC5E}"/>
                    </a:ext>
                  </a:extLst>
                </p:cNvPr>
                <p:cNvCxnSpPr/>
                <p:nvPr/>
              </p:nvCxnSpPr>
              <p:spPr>
                <a:xfrm>
                  <a:off x="2009775" y="3031877"/>
                  <a:ext cx="60840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C0D511-6466-3124-322D-F9C5A0B42E86}"/>
                  </a:ext>
                </a:extLst>
              </p:cNvPr>
              <p:cNvSpPr txBox="1"/>
              <p:nvPr/>
            </p:nvSpPr>
            <p:spPr>
              <a:xfrm>
                <a:off x="7427926" y="5022723"/>
                <a:ext cx="1380151" cy="468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54544B"/>
                    </a:solidFill>
                  </a:rPr>
                  <a:t>Regional migration &amp; remittances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8E95CFD-B9AA-CFF0-297A-568F64475655}"/>
                  </a:ext>
                </a:extLst>
              </p:cNvPr>
              <p:cNvCxnSpPr/>
              <p:nvPr/>
            </p:nvCxnSpPr>
            <p:spPr>
              <a:xfrm>
                <a:off x="6906222" y="4126994"/>
                <a:ext cx="1" cy="90603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6E9EE69-4693-14ED-1DAB-BD3444C7FA24}"/>
                  </a:ext>
                </a:extLst>
              </p:cNvPr>
              <p:cNvCxnSpPr/>
              <p:nvPr/>
            </p:nvCxnSpPr>
            <p:spPr>
              <a:xfrm>
                <a:off x="6779550" y="4128928"/>
                <a:ext cx="12667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99EC9CB-0E3B-1631-4A26-970FAFAB5699}"/>
                  </a:ext>
                </a:extLst>
              </p:cNvPr>
              <p:cNvCxnSpPr/>
              <p:nvPr/>
            </p:nvCxnSpPr>
            <p:spPr>
              <a:xfrm>
                <a:off x="6906222" y="4604635"/>
                <a:ext cx="64342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CEFBA53-8F91-29BF-2BDB-2A77C26AEF03}"/>
                  </a:ext>
                </a:extLst>
              </p:cNvPr>
              <p:cNvCxnSpPr/>
              <p:nvPr/>
            </p:nvCxnSpPr>
            <p:spPr>
              <a:xfrm flipH="1">
                <a:off x="8230012" y="3956094"/>
                <a:ext cx="1" cy="3565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EE6CEA-A39A-DA5D-764B-CB398DAA011C}"/>
                  </a:ext>
                </a:extLst>
              </p:cNvPr>
              <p:cNvSpPr txBox="1"/>
              <p:nvPr/>
            </p:nvSpPr>
            <p:spPr>
              <a:xfrm>
                <a:off x="7847277" y="3996189"/>
                <a:ext cx="588996" cy="28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54544B"/>
                    </a:solidFill>
                  </a:rPr>
                  <a:t>Aid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224985E-A586-F0B9-B862-3AD241D3CD1D}"/>
                  </a:ext>
                </a:extLst>
              </p:cNvPr>
              <p:cNvCxnSpPr/>
              <p:nvPr/>
            </p:nvCxnSpPr>
            <p:spPr>
              <a:xfrm>
                <a:off x="8968358" y="2682716"/>
                <a:ext cx="4192" cy="29213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4CC1EAB-E918-DF8C-5A21-2784AF20E941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>
                <a:off x="8819008" y="4639047"/>
                <a:ext cx="14515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C134B2-95A2-59D5-A789-7758CE7C574C}"/>
                  </a:ext>
                </a:extLst>
              </p:cNvPr>
              <p:cNvCxnSpPr/>
              <p:nvPr/>
            </p:nvCxnSpPr>
            <p:spPr>
              <a:xfrm>
                <a:off x="8819007" y="3654448"/>
                <a:ext cx="149352" cy="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D1978E7-822C-7E63-3C14-A0572E983EC9}"/>
                  </a:ext>
                </a:extLst>
              </p:cNvPr>
              <p:cNvCxnSpPr/>
              <p:nvPr/>
            </p:nvCxnSpPr>
            <p:spPr>
              <a:xfrm>
                <a:off x="7355661" y="2682716"/>
                <a:ext cx="161269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E839BF6-072B-E8F2-770C-B61428F69B0C}"/>
                  </a:ext>
                </a:extLst>
              </p:cNvPr>
              <p:cNvCxnSpPr/>
              <p:nvPr/>
            </p:nvCxnSpPr>
            <p:spPr>
              <a:xfrm flipV="1">
                <a:off x="7355661" y="5609256"/>
                <a:ext cx="1612697" cy="5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AA4257-89B2-E91F-DF53-26FCFF4BF11D}"/>
                  </a:ext>
                </a:extLst>
              </p:cNvPr>
              <p:cNvSpPr txBox="1"/>
              <p:nvPr/>
            </p:nvSpPr>
            <p:spPr>
              <a:xfrm>
                <a:off x="7316415" y="2361460"/>
                <a:ext cx="1718523" cy="28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4544B"/>
                    </a:solidFill>
                  </a:rPr>
                  <a:t>Investments &amp; subsidies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665592-2720-CA81-324B-6D820E553B27}"/>
                  </a:ext>
                </a:extLst>
              </p:cNvPr>
              <p:cNvSpPr txBox="1"/>
              <p:nvPr/>
            </p:nvSpPr>
            <p:spPr>
              <a:xfrm>
                <a:off x="7315192" y="5619604"/>
                <a:ext cx="1653166" cy="28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4544B"/>
                    </a:solidFill>
                  </a:rPr>
                  <a:t>Social transfers</a:t>
                </a:r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BCFC8B03-FA14-7B6D-9F51-0D6732364E6F}"/>
                  </a:ext>
                </a:extLst>
              </p:cNvPr>
              <p:cNvSpPr/>
              <p:nvPr/>
            </p:nvSpPr>
            <p:spPr>
              <a:xfrm rot="16200000">
                <a:off x="7024794" y="5036263"/>
                <a:ext cx="406277" cy="446250"/>
              </a:xfrm>
              <a:prstGeom prst="arc">
                <a:avLst>
                  <a:gd name="adj1" fmla="val 17587025"/>
                  <a:gd name="adj2" fmla="val 10650003"/>
                </a:avLst>
              </a:prstGeom>
              <a:ln>
                <a:solidFill>
                  <a:srgbClr val="54544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54544B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F376DE-E53A-5091-D9E5-E05515A81AFF}"/>
                  </a:ext>
                </a:extLst>
              </p:cNvPr>
              <p:cNvSpPr txBox="1"/>
              <p:nvPr/>
            </p:nvSpPr>
            <p:spPr>
              <a:xfrm>
                <a:off x="6747733" y="4307162"/>
                <a:ext cx="948016" cy="286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54544B"/>
                    </a:solidFill>
                  </a:rPr>
                  <a:t>Taxes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B939A07-0202-A14D-AF48-7D748A45A046}"/>
                  </a:ext>
                </a:extLst>
              </p:cNvPr>
              <p:cNvGrpSpPr/>
              <p:nvPr/>
            </p:nvGrpSpPr>
            <p:grpSpPr>
              <a:xfrm>
                <a:off x="5080171" y="5065785"/>
                <a:ext cx="2189905" cy="1583452"/>
                <a:chOff x="1947200" y="4902360"/>
                <a:chExt cx="2189905" cy="158345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96B751E-1138-FA1E-D458-88BFA178B858}"/>
                    </a:ext>
                  </a:extLst>
                </p:cNvPr>
                <p:cNvGrpSpPr/>
                <p:nvPr/>
              </p:nvGrpSpPr>
              <p:grpSpPr>
                <a:xfrm>
                  <a:off x="2241075" y="5473007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D088D28-328F-5D6C-188A-0ADF065985B2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77AF894-A145-2549-A181-842A39B8D4EB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7321EFD-7EF5-160F-95D6-6DC896B90A0C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9D08B0FC-3132-E44E-817E-9A23DB91500A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3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5A57598-DDEA-AF06-F31F-95A801FA0234}"/>
                    </a:ext>
                  </a:extLst>
                </p:cNvPr>
                <p:cNvGrpSpPr/>
                <p:nvPr/>
              </p:nvGrpSpPr>
              <p:grpSpPr>
                <a:xfrm>
                  <a:off x="2166379" y="5402286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05583612-E909-D663-F76F-350C41728ADD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C80DC6C-9654-B762-09AF-0088381514D7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C384719-7513-0A8C-9389-55F1C0B3CB07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81A17FA-1A27-9E7C-A6C3-31839A69FA1A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6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DDB4531-11B1-8EAB-A37C-A43B0F92C906}"/>
                    </a:ext>
                  </a:extLst>
                </p:cNvPr>
                <p:cNvGrpSpPr/>
                <p:nvPr/>
              </p:nvGrpSpPr>
              <p:grpSpPr>
                <a:xfrm>
                  <a:off x="2079192" y="5307456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92E2172-2898-20BE-081B-94642D3130AA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67726A7-5A2B-3BB2-2156-399D86E6570F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021E0E84-C864-2587-6FBF-53D44B8FAE3B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3410B4F2-037C-8114-D67D-829A0DB2D5DC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FFB300">
                      <a:alpha val="80000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A195C5A-50BB-FE0B-5F90-D4CE3E14E5EF}"/>
                    </a:ext>
                  </a:extLst>
                </p:cNvPr>
                <p:cNvGrpSpPr/>
                <p:nvPr/>
              </p:nvGrpSpPr>
              <p:grpSpPr>
                <a:xfrm>
                  <a:off x="1974715" y="5198619"/>
                  <a:ext cx="1896030" cy="1012805"/>
                  <a:chOff x="611946" y="738554"/>
                  <a:chExt cx="1436180" cy="830996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C714AFD-91A4-FC67-515D-A148C62E192A}"/>
                      </a:ext>
                    </a:extLst>
                  </p:cNvPr>
                  <p:cNvSpPr/>
                  <p:nvPr/>
                </p:nvSpPr>
                <p:spPr>
                  <a:xfrm>
                    <a:off x="611946" y="738554"/>
                    <a:ext cx="718090" cy="415498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F1D72226-9B9F-B1D2-6404-E2466223C9FF}"/>
                      </a:ext>
                    </a:extLst>
                  </p:cNvPr>
                  <p:cNvSpPr/>
                  <p:nvPr/>
                </p:nvSpPr>
                <p:spPr>
                  <a:xfrm>
                    <a:off x="1330036" y="738554"/>
                    <a:ext cx="718090" cy="415498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5DD46C3C-8529-93A5-4541-4740650D29DE}"/>
                      </a:ext>
                    </a:extLst>
                  </p:cNvPr>
                  <p:cNvSpPr/>
                  <p:nvPr/>
                </p:nvSpPr>
                <p:spPr>
                  <a:xfrm>
                    <a:off x="1330036" y="1154052"/>
                    <a:ext cx="718090" cy="415498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CD198027-A7C9-FA2D-6941-B0216632CBB6}"/>
                      </a:ext>
                    </a:extLst>
                  </p:cNvPr>
                  <p:cNvSpPr/>
                  <p:nvPr/>
                </p:nvSpPr>
                <p:spPr>
                  <a:xfrm>
                    <a:off x="611946" y="1154052"/>
                    <a:ext cx="718090" cy="415498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>
                      <a:solidFill>
                        <a:srgbClr val="54544B"/>
                      </a:solidFill>
                    </a:endParaRP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9F49C1-5B10-3045-FDA4-1530BCC5634D}"/>
                      </a:ext>
                    </a:extLst>
                  </p:cNvPr>
                  <p:cNvSpPr txBox="1"/>
                  <p:nvPr/>
                </p:nvSpPr>
                <p:spPr>
                  <a:xfrm>
                    <a:off x="1324949" y="754458"/>
                    <a:ext cx="718089" cy="398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Rural</a:t>
                    </a:r>
                  </a:p>
                  <a:p>
                    <a:pPr algn="ctr"/>
                    <a:r>
                      <a: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nonpoor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D7F63EB-3C50-21D0-1E30-68EDDC6D8D73}"/>
                      </a:ext>
                    </a:extLst>
                  </p:cNvPr>
                  <p:cNvSpPr txBox="1"/>
                  <p:nvPr/>
                </p:nvSpPr>
                <p:spPr>
                  <a:xfrm>
                    <a:off x="620246" y="753363"/>
                    <a:ext cx="718091" cy="3987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Rural </a:t>
                    </a:r>
                  </a:p>
                  <a:p>
                    <a:pPr algn="ctr"/>
                    <a:r>
                      <a:rPr lang="en-US" sz="110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poor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EC326169-C957-AF09-6EBA-76BDC21619E8}"/>
                      </a:ext>
                    </a:extLst>
                  </p:cNvPr>
                  <p:cNvSpPr txBox="1"/>
                  <p:nvPr/>
                </p:nvSpPr>
                <p:spPr>
                  <a:xfrm>
                    <a:off x="617032" y="1155880"/>
                    <a:ext cx="718091" cy="384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Urban </a:t>
                    </a:r>
                  </a:p>
                  <a:p>
                    <a:pPr algn="ctr"/>
                    <a:r>
                      <a: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poor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5F2A871-BC8D-36E3-C4F0-973BC82865FD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616" y="1182042"/>
                    <a:ext cx="718091" cy="3844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Urban </a:t>
                    </a:r>
                  </a:p>
                  <a:p>
                    <a:pPr algn="ctr"/>
                    <a:r>
                      <a:rPr lang="en-US" sz="1050" dirty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nonpoor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324652D-A962-A528-F75F-6D63E2CD699F}"/>
                    </a:ext>
                  </a:extLst>
                </p:cNvPr>
                <p:cNvSpPr txBox="1"/>
                <p:nvPr/>
              </p:nvSpPr>
              <p:spPr>
                <a:xfrm>
                  <a:off x="1947200" y="4902360"/>
                  <a:ext cx="2055208" cy="312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B300"/>
                      </a:solidFill>
                    </a:rPr>
                    <a:t>Households</a:t>
                  </a:r>
                  <a:r>
                    <a:rPr lang="en-US" sz="1200" dirty="0">
                      <a:solidFill>
                        <a:srgbClr val="FFB300"/>
                      </a:solidFill>
                    </a:rPr>
                    <a:t> (consumers)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F19F4A-F22C-7E3F-4E87-B95BC1ECCE14}"/>
                  </a:ext>
                </a:extLst>
              </p:cNvPr>
              <p:cNvSpPr txBox="1"/>
              <p:nvPr/>
            </p:nvSpPr>
            <p:spPr>
              <a:xfrm rot="3206396">
                <a:off x="4662496" y="6370534"/>
                <a:ext cx="875196" cy="28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FB300"/>
                    </a:solidFill>
                  </a:rPr>
                  <a:t>Regional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35C601-4E05-A7B4-782B-6692CCB6178A}"/>
                </a:ext>
              </a:extLst>
            </p:cNvPr>
            <p:cNvSpPr txBox="1"/>
            <p:nvPr/>
          </p:nvSpPr>
          <p:spPr>
            <a:xfrm rot="3206396">
              <a:off x="5793773" y="4234156"/>
              <a:ext cx="875194" cy="287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B8EB8"/>
                  </a:solidFill>
                </a:rPr>
                <a:t>National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07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EDB5D7B8-F54A-473B-99D9-70C1FA727E22}"/>
              </a:ext>
            </a:extLst>
          </p:cNvPr>
          <p:cNvSpPr/>
          <p:nvPr/>
        </p:nvSpPr>
        <p:spPr>
          <a:xfrm>
            <a:off x="1110714" y="1824962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58F7F29-BA3A-4C94-8ABE-D22B6C111DDF}"/>
              </a:ext>
            </a:extLst>
          </p:cNvPr>
          <p:cNvSpPr/>
          <p:nvPr/>
        </p:nvSpPr>
        <p:spPr>
          <a:xfrm>
            <a:off x="1110715" y="1830230"/>
            <a:ext cx="399205" cy="238125"/>
          </a:xfrm>
          <a:prstGeom prst="rect">
            <a:avLst/>
          </a:prstGeom>
          <a:solidFill>
            <a:srgbClr val="0B8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DCD6248-5512-469B-BB06-AAAFC69F6BA9}"/>
              </a:ext>
            </a:extLst>
          </p:cNvPr>
          <p:cNvSpPr/>
          <p:nvPr/>
        </p:nvSpPr>
        <p:spPr>
          <a:xfrm>
            <a:off x="708869" y="3049209"/>
            <a:ext cx="399205" cy="238125"/>
          </a:xfrm>
          <a:prstGeom prst="rect">
            <a:avLst/>
          </a:prstGeom>
          <a:solidFill>
            <a:srgbClr val="C34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3C41CC0-C1EC-4B52-A79E-E2785A15A2E5}"/>
              </a:ext>
            </a:extLst>
          </p:cNvPr>
          <p:cNvSpPr/>
          <p:nvPr/>
        </p:nvSpPr>
        <p:spPr>
          <a:xfrm>
            <a:off x="710455" y="305130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76AFD05-657E-4D82-B063-D07C1BA4C038}"/>
              </a:ext>
            </a:extLst>
          </p:cNvPr>
          <p:cNvSpPr/>
          <p:nvPr/>
        </p:nvSpPr>
        <p:spPr>
          <a:xfrm>
            <a:off x="710456" y="2071438"/>
            <a:ext cx="399205" cy="238125"/>
          </a:xfrm>
          <a:prstGeom prst="rect">
            <a:avLst/>
          </a:prstGeom>
          <a:solidFill>
            <a:srgbClr val="C34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3607810-7BFE-4BB9-A01C-72F8BB0A207A}"/>
              </a:ext>
            </a:extLst>
          </p:cNvPr>
          <p:cNvSpPr/>
          <p:nvPr/>
        </p:nvSpPr>
        <p:spPr>
          <a:xfrm>
            <a:off x="712804" y="2071957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D960E02-C6F3-42CB-ABF9-97E97D6C479C}"/>
              </a:ext>
            </a:extLst>
          </p:cNvPr>
          <p:cNvSpPr/>
          <p:nvPr/>
        </p:nvSpPr>
        <p:spPr>
          <a:xfrm>
            <a:off x="710457" y="231483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096C249-C6B1-479F-9EA0-CE156B2B0C65}"/>
              </a:ext>
            </a:extLst>
          </p:cNvPr>
          <p:cNvSpPr/>
          <p:nvPr/>
        </p:nvSpPr>
        <p:spPr>
          <a:xfrm>
            <a:off x="712380" y="2316923"/>
            <a:ext cx="399205" cy="238125"/>
          </a:xfrm>
          <a:prstGeom prst="rect">
            <a:avLst/>
          </a:prstGeom>
          <a:solidFill>
            <a:srgbClr val="C34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EF36228-C451-423B-A88E-1CAE881C4184}"/>
              </a:ext>
            </a:extLst>
          </p:cNvPr>
          <p:cNvSpPr txBox="1"/>
          <p:nvPr/>
        </p:nvSpPr>
        <p:spPr>
          <a:xfrm>
            <a:off x="306423" y="3334972"/>
            <a:ext cx="2799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400" b="1" dirty="0"/>
              <a:t>A</a:t>
            </a:r>
            <a:r>
              <a:rPr lang="en-US" sz="14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C	</a:t>
            </a:r>
            <a:r>
              <a:rPr lang="en-US" sz="14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F	</a:t>
            </a:r>
            <a:r>
              <a:rPr lang="en-US" sz="14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D	</a:t>
            </a:r>
            <a:r>
              <a:rPr lang="en-US" sz="1400" dirty="0"/>
              <a:t>= Final demanders</a:t>
            </a:r>
            <a:endParaRPr lang="en-US" sz="900" dirty="0"/>
          </a:p>
          <a:p>
            <a:pPr>
              <a:tabLst>
                <a:tab pos="285750" algn="l"/>
              </a:tabLst>
            </a:pPr>
            <a:r>
              <a:rPr lang="en-US" sz="1400" b="1" dirty="0"/>
              <a:t>W</a:t>
            </a:r>
            <a:r>
              <a:rPr lang="en-US" sz="1400" dirty="0"/>
              <a:t>	= Rest of world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6931E-94C8-43B8-89B3-CB805828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Chains | </a:t>
            </a:r>
            <a:r>
              <a:rPr lang="en-US" b="0" dirty="0"/>
              <a:t>Activity Output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2F4F8A-3521-4075-9548-35E7A1C0CC08}"/>
              </a:ext>
            </a:extLst>
          </p:cNvPr>
          <p:cNvSpPr txBox="1"/>
          <p:nvPr/>
        </p:nvSpPr>
        <p:spPr>
          <a:xfrm>
            <a:off x="6131598" y="2168177"/>
            <a:ext cx="2784093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Aggregate activity output</a:t>
            </a:r>
          </a:p>
          <a:p>
            <a:pPr algn="ctr"/>
            <a:r>
              <a:rPr lang="en-US" sz="1400" dirty="0"/>
              <a:t>Final output is a combination (composite) of factor and intermediate inputs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DDB34A-AFF2-497E-A720-4B0B62CD5EBC}"/>
              </a:ext>
            </a:extLst>
          </p:cNvPr>
          <p:cNvSpPr txBox="1"/>
          <p:nvPr/>
        </p:nvSpPr>
        <p:spPr>
          <a:xfrm>
            <a:off x="8231281" y="3641363"/>
            <a:ext cx="274676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Intermediate demand</a:t>
            </a:r>
          </a:p>
          <a:p>
            <a:pPr algn="ctr"/>
            <a:r>
              <a:rPr lang="en-US" sz="1400" dirty="0"/>
              <a:t>Producers require inputs in fixed proportions and cannot substitute even if prices change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3F8578-A3CE-4B52-B675-98F8F75D95BD}"/>
              </a:ext>
            </a:extLst>
          </p:cNvPr>
          <p:cNvSpPr txBox="1"/>
          <p:nvPr/>
        </p:nvSpPr>
        <p:spPr>
          <a:xfrm>
            <a:off x="4222714" y="3670976"/>
            <a:ext cx="24765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Production function</a:t>
            </a:r>
          </a:p>
          <a:p>
            <a:pPr algn="ctr"/>
            <a:r>
              <a:rPr lang="en-US" sz="1400" dirty="0"/>
              <a:t>Producers can substitute between factors when relative factor prices change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0CDB87-7C4E-4ED0-B084-90DA3D6D09C9}"/>
              </a:ext>
            </a:extLst>
          </p:cNvPr>
          <p:cNvGrpSpPr/>
          <p:nvPr/>
        </p:nvGrpSpPr>
        <p:grpSpPr>
          <a:xfrm>
            <a:off x="3624745" y="4863082"/>
            <a:ext cx="3733800" cy="1524000"/>
            <a:chOff x="533400" y="4648200"/>
            <a:chExt cx="3733800" cy="1524000"/>
          </a:xfrm>
          <a:effectLst/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027012-E60F-4BA7-91EB-327EAC93A056}"/>
                </a:ext>
              </a:extLst>
            </p:cNvPr>
            <p:cNvGrpSpPr/>
            <p:nvPr/>
          </p:nvGrpSpPr>
          <p:grpSpPr>
            <a:xfrm>
              <a:off x="533400" y="5802868"/>
              <a:ext cx="3733800" cy="369332"/>
              <a:chOff x="838200" y="3810000"/>
              <a:chExt cx="373380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A2A9BDB-9525-4D46-A612-F48BA856990C}"/>
                  </a:ext>
                </a:extLst>
              </p:cNvPr>
              <p:cNvSpPr txBox="1"/>
              <p:nvPr/>
            </p:nvSpPr>
            <p:spPr>
              <a:xfrm>
                <a:off x="8382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Labor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2506C71-D066-49EF-AA77-B2527A982A9D}"/>
                  </a:ext>
                </a:extLst>
              </p:cNvPr>
              <p:cNvSpPr txBox="1"/>
              <p:nvPr/>
            </p:nvSpPr>
            <p:spPr>
              <a:xfrm>
                <a:off x="21336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Land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D8B922-3124-4422-9D87-8C761ED1F8F5}"/>
                  </a:ext>
                </a:extLst>
              </p:cNvPr>
              <p:cNvSpPr txBox="1"/>
              <p:nvPr/>
            </p:nvSpPr>
            <p:spPr>
              <a:xfrm>
                <a:off x="34290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Capital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91B9174-6D97-4CF3-94C0-309F3299654F}"/>
                </a:ext>
              </a:extLst>
            </p:cNvPr>
            <p:cNvSpPr txBox="1"/>
            <p:nvPr/>
          </p:nvSpPr>
          <p:spPr>
            <a:xfrm>
              <a:off x="1409700" y="4648200"/>
              <a:ext cx="1981200" cy="369332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Value-added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55F279-6422-4F6B-8CB8-4FC479191C2D}"/>
                </a:ext>
              </a:extLst>
            </p:cNvPr>
            <p:cNvCxnSpPr>
              <a:stCxn id="71" idx="0"/>
              <a:endCxn id="64" idx="2"/>
            </p:cNvCxnSpPr>
            <p:nvPr/>
          </p:nvCxnSpPr>
          <p:spPr>
            <a:xfrm flipV="1">
              <a:off x="2400300" y="5017532"/>
              <a:ext cx="0" cy="785336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3AA6D0-5F8D-4978-BB83-6877789C7FF0}"/>
                </a:ext>
              </a:extLst>
            </p:cNvPr>
            <p:cNvCxnSpPr/>
            <p:nvPr/>
          </p:nvCxnSpPr>
          <p:spPr>
            <a:xfrm flipH="1">
              <a:off x="1104900" y="5562600"/>
              <a:ext cx="2590800" cy="0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634D27-08E6-4448-B60D-D6E39F258B26}"/>
                </a:ext>
              </a:extLst>
            </p:cNvPr>
            <p:cNvCxnSpPr>
              <a:stCxn id="70" idx="0"/>
            </p:cNvCxnSpPr>
            <p:nvPr/>
          </p:nvCxnSpPr>
          <p:spPr>
            <a:xfrm flipV="1">
              <a:off x="1104900" y="5562600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5F8DEC9-BE3E-47B2-A85B-0D93B52F4B1C}"/>
                </a:ext>
              </a:extLst>
            </p:cNvPr>
            <p:cNvCxnSpPr/>
            <p:nvPr/>
          </p:nvCxnSpPr>
          <p:spPr>
            <a:xfrm flipV="1">
              <a:off x="3695700" y="5562600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357DC6-81B4-4C5F-AA03-FB1D4951EE94}"/>
                </a:ext>
              </a:extLst>
            </p:cNvPr>
            <p:cNvSpPr txBox="1"/>
            <p:nvPr/>
          </p:nvSpPr>
          <p:spPr>
            <a:xfrm>
              <a:off x="1143000" y="5256129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Substitution (CES)</a:t>
              </a:r>
              <a:endParaRPr lang="en-US" sz="16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F8B399-A230-4235-A950-3CD743C6101F}"/>
              </a:ext>
            </a:extLst>
          </p:cNvPr>
          <p:cNvGrpSpPr/>
          <p:nvPr/>
        </p:nvGrpSpPr>
        <p:grpSpPr>
          <a:xfrm>
            <a:off x="7739545" y="4863082"/>
            <a:ext cx="3733800" cy="1524000"/>
            <a:chOff x="533400" y="4648200"/>
            <a:chExt cx="3733800" cy="1524000"/>
          </a:xfrm>
          <a:effectLst/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31228A8-AE2E-469B-9946-6F614DEAE6A3}"/>
                </a:ext>
              </a:extLst>
            </p:cNvPr>
            <p:cNvGrpSpPr/>
            <p:nvPr/>
          </p:nvGrpSpPr>
          <p:grpSpPr>
            <a:xfrm>
              <a:off x="533400" y="5802868"/>
              <a:ext cx="3733800" cy="369332"/>
              <a:chOff x="838200" y="3810000"/>
              <a:chExt cx="3733800" cy="36933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2CDDB18-335C-4CC7-A634-C43C516A18C4}"/>
                  </a:ext>
                </a:extLst>
              </p:cNvPr>
              <p:cNvSpPr txBox="1"/>
              <p:nvPr/>
            </p:nvSpPr>
            <p:spPr>
              <a:xfrm>
                <a:off x="8382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Feed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AF5E48-9CAC-427C-977B-33F5BB6279CB}"/>
                  </a:ext>
                </a:extLst>
              </p:cNvPr>
              <p:cNvSpPr txBox="1"/>
              <p:nvPr/>
            </p:nvSpPr>
            <p:spPr>
              <a:xfrm>
                <a:off x="21336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Medicine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C66E50C-493A-4223-AFDC-659A62558408}"/>
                  </a:ext>
                </a:extLst>
              </p:cNvPr>
              <p:cNvSpPr txBox="1"/>
              <p:nvPr/>
            </p:nvSpPr>
            <p:spPr>
              <a:xfrm>
                <a:off x="3429000" y="3810000"/>
                <a:ext cx="11430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D06C94B-C44E-4FAD-8E22-FEA4079549BD}"/>
                </a:ext>
              </a:extLst>
            </p:cNvPr>
            <p:cNvSpPr txBox="1"/>
            <p:nvPr/>
          </p:nvSpPr>
          <p:spPr>
            <a:xfrm>
              <a:off x="1409700" y="4648200"/>
              <a:ext cx="1981200" cy="369332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Intermediates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FDB8167-A8EC-42BD-AE2D-2F110538DB26}"/>
                </a:ext>
              </a:extLst>
            </p:cNvPr>
            <p:cNvCxnSpPr>
              <a:stCxn id="82" idx="0"/>
              <a:endCxn id="75" idx="2"/>
            </p:cNvCxnSpPr>
            <p:nvPr/>
          </p:nvCxnSpPr>
          <p:spPr>
            <a:xfrm flipV="1">
              <a:off x="2400300" y="5017532"/>
              <a:ext cx="0" cy="785336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F972184-FEE3-4D30-9BC5-681038C0A9E9}"/>
                </a:ext>
              </a:extLst>
            </p:cNvPr>
            <p:cNvCxnSpPr/>
            <p:nvPr/>
          </p:nvCxnSpPr>
          <p:spPr>
            <a:xfrm flipH="1">
              <a:off x="1104900" y="5562600"/>
              <a:ext cx="2590800" cy="0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73E0A4B-193F-454A-9CCB-D0306AE9A652}"/>
                </a:ext>
              </a:extLst>
            </p:cNvPr>
            <p:cNvCxnSpPr>
              <a:stCxn id="81" idx="0"/>
            </p:cNvCxnSpPr>
            <p:nvPr/>
          </p:nvCxnSpPr>
          <p:spPr>
            <a:xfrm flipV="1">
              <a:off x="1104900" y="5562600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4FE5A45-1687-4EED-AC59-9EC9D8522684}"/>
                </a:ext>
              </a:extLst>
            </p:cNvPr>
            <p:cNvCxnSpPr/>
            <p:nvPr/>
          </p:nvCxnSpPr>
          <p:spPr>
            <a:xfrm flipV="1">
              <a:off x="3695700" y="5562600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78C9B5-864E-449C-947F-E104F87CB5C6}"/>
                </a:ext>
              </a:extLst>
            </p:cNvPr>
            <p:cNvSpPr txBox="1"/>
            <p:nvPr/>
          </p:nvSpPr>
          <p:spPr>
            <a:xfrm>
              <a:off x="596901" y="5244948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substitution (Leontief)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1C9618A-813C-4230-B2E5-C925734E7793}"/>
              </a:ext>
            </a:extLst>
          </p:cNvPr>
          <p:cNvGrpSpPr/>
          <p:nvPr/>
        </p:nvGrpSpPr>
        <p:grpSpPr>
          <a:xfrm>
            <a:off x="5466245" y="3358960"/>
            <a:ext cx="4114800" cy="1504122"/>
            <a:chOff x="2400300" y="3124200"/>
            <a:chExt cx="4114800" cy="1504122"/>
          </a:xfrm>
          <a:effectLst/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EBF962E-073D-4311-A458-42213AEC7BE4}"/>
                </a:ext>
              </a:extLst>
            </p:cNvPr>
            <p:cNvCxnSpPr/>
            <p:nvPr/>
          </p:nvCxnSpPr>
          <p:spPr>
            <a:xfrm flipV="1">
              <a:off x="4457700" y="3799364"/>
              <a:ext cx="0" cy="577334"/>
            </a:xfrm>
            <a:prstGeom prst="straightConnector1">
              <a:avLst/>
            </a:prstGeom>
            <a:ln>
              <a:solidFill>
                <a:srgbClr val="C34E2D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8396C45-4AAC-4E39-A081-1911BE7D5314}"/>
                </a:ext>
              </a:extLst>
            </p:cNvPr>
            <p:cNvCxnSpPr/>
            <p:nvPr/>
          </p:nvCxnSpPr>
          <p:spPr>
            <a:xfrm flipH="1">
              <a:off x="2400300" y="4385086"/>
              <a:ext cx="4114800" cy="0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85B7599-431A-40E5-A37A-EF20E681F0B4}"/>
                </a:ext>
              </a:extLst>
            </p:cNvPr>
            <p:cNvCxnSpPr/>
            <p:nvPr/>
          </p:nvCxnSpPr>
          <p:spPr>
            <a:xfrm flipV="1">
              <a:off x="2400300" y="4381428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748E546-F475-4116-8EC1-C2F23BADA165}"/>
                </a:ext>
              </a:extLst>
            </p:cNvPr>
            <p:cNvCxnSpPr/>
            <p:nvPr/>
          </p:nvCxnSpPr>
          <p:spPr>
            <a:xfrm flipV="1">
              <a:off x="6515100" y="4388054"/>
              <a:ext cx="0" cy="240268"/>
            </a:xfrm>
            <a:prstGeom prst="straightConnector1">
              <a:avLst/>
            </a:prstGeom>
            <a:ln>
              <a:solidFill>
                <a:srgbClr val="C34E2D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855075B-1861-44DF-B97C-7D7DD76FA526}"/>
                </a:ext>
              </a:extLst>
            </p:cNvPr>
            <p:cNvSpPr txBox="1"/>
            <p:nvPr/>
          </p:nvSpPr>
          <p:spPr>
            <a:xfrm>
              <a:off x="3260336" y="4092624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substitution?</a:t>
              </a:r>
              <a:endParaRPr lang="en-US" sz="16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C113B99-640D-4D73-B4BC-99FBC480638B}"/>
                </a:ext>
              </a:extLst>
            </p:cNvPr>
            <p:cNvSpPr txBox="1"/>
            <p:nvPr/>
          </p:nvSpPr>
          <p:spPr>
            <a:xfrm>
              <a:off x="3505200" y="3124200"/>
              <a:ext cx="1905000" cy="646331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Activity gross output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FE6F89F-FB9C-4B9E-9893-167E3830FA2B}"/>
              </a:ext>
            </a:extLst>
          </p:cNvPr>
          <p:cNvGrpSpPr/>
          <p:nvPr/>
        </p:nvGrpSpPr>
        <p:grpSpPr>
          <a:xfrm>
            <a:off x="6571145" y="1345734"/>
            <a:ext cx="1905000" cy="2012095"/>
            <a:chOff x="3479800" y="1445567"/>
            <a:chExt cx="1905000" cy="2012095"/>
          </a:xfrm>
          <a:effectLst/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EA1034D-56EC-4E59-95BA-C4D4C3A21FFD}"/>
                </a:ext>
              </a:extLst>
            </p:cNvPr>
            <p:cNvGrpSpPr/>
            <p:nvPr/>
          </p:nvGrpSpPr>
          <p:grpSpPr>
            <a:xfrm>
              <a:off x="3479800" y="1671935"/>
              <a:ext cx="1905000" cy="1785727"/>
              <a:chOff x="3479800" y="1671935"/>
              <a:chExt cx="1905000" cy="178572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DC30D4-140F-40F9-866A-5DA4FDCE6847}"/>
                  </a:ext>
                </a:extLst>
              </p:cNvPr>
              <p:cNvSpPr txBox="1"/>
              <p:nvPr/>
            </p:nvSpPr>
            <p:spPr>
              <a:xfrm>
                <a:off x="3479800" y="1671935"/>
                <a:ext cx="1905000" cy="646331"/>
              </a:xfrm>
              <a:prstGeom prst="rect">
                <a:avLst/>
              </a:prstGeom>
              <a:solidFill>
                <a:srgbClr val="0B8EB8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Main commodity: Beef</a:t>
                </a: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E84D346-1063-4936-8060-309C738A9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57700" y="2323761"/>
                <a:ext cx="12700" cy="1133901"/>
              </a:xfrm>
              <a:prstGeom prst="straightConnector1">
                <a:avLst/>
              </a:prstGeom>
              <a:ln>
                <a:solidFill>
                  <a:srgbClr val="0B8EB8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435F6B5-301D-45AB-9398-DB3E9A31506D}"/>
                </a:ext>
              </a:extLst>
            </p:cNvPr>
            <p:cNvCxnSpPr/>
            <p:nvPr/>
          </p:nvCxnSpPr>
          <p:spPr>
            <a:xfrm flipV="1">
              <a:off x="4432300" y="1445567"/>
              <a:ext cx="0" cy="226369"/>
            </a:xfrm>
            <a:prstGeom prst="straightConnector1">
              <a:avLst/>
            </a:prstGeom>
            <a:ln>
              <a:solidFill>
                <a:srgbClr val="0B8EB8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861DBF-E330-416D-8C73-E8C27A90C685}"/>
              </a:ext>
            </a:extLst>
          </p:cNvPr>
          <p:cNvGrpSpPr/>
          <p:nvPr/>
        </p:nvGrpSpPr>
        <p:grpSpPr>
          <a:xfrm>
            <a:off x="7539424" y="1345734"/>
            <a:ext cx="3526417" cy="1450033"/>
            <a:chOff x="4474583" y="1445567"/>
            <a:chExt cx="3526417" cy="1450033"/>
          </a:xfrm>
          <a:effectLst/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C91BD9-C5C9-41BB-8D70-7C427EAB9FFC}"/>
                </a:ext>
              </a:extLst>
            </p:cNvPr>
            <p:cNvGrpSpPr/>
            <p:nvPr/>
          </p:nvGrpSpPr>
          <p:grpSpPr>
            <a:xfrm>
              <a:off x="4474583" y="1671935"/>
              <a:ext cx="3526417" cy="1223665"/>
              <a:chOff x="4474583" y="1671935"/>
              <a:chExt cx="3526417" cy="1223665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1B26083-76F3-4C5D-8A2E-677BC86A572F}"/>
                  </a:ext>
                </a:extLst>
              </p:cNvPr>
              <p:cNvCxnSpPr/>
              <p:nvPr/>
            </p:nvCxnSpPr>
            <p:spPr>
              <a:xfrm flipH="1">
                <a:off x="4484204" y="2890711"/>
                <a:ext cx="2590800" cy="0"/>
              </a:xfrm>
              <a:prstGeom prst="straightConnector1">
                <a:avLst/>
              </a:prstGeom>
              <a:ln>
                <a:solidFill>
                  <a:srgbClr val="0B8EB8"/>
                </a:solidFill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84F0152-9078-492F-B02B-2D74EB50164E}"/>
                  </a:ext>
                </a:extLst>
              </p:cNvPr>
              <p:cNvCxnSpPr/>
              <p:nvPr/>
            </p:nvCxnSpPr>
            <p:spPr>
              <a:xfrm flipV="1">
                <a:off x="7075004" y="2318266"/>
                <a:ext cx="0" cy="577334"/>
              </a:xfrm>
              <a:prstGeom prst="straightConnector1">
                <a:avLst/>
              </a:prstGeom>
              <a:ln>
                <a:solidFill>
                  <a:srgbClr val="0B8EB8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6532436-434B-4717-8CB2-B78314F9CFB3}"/>
                  </a:ext>
                </a:extLst>
              </p:cNvPr>
              <p:cNvSpPr txBox="1"/>
              <p:nvPr/>
            </p:nvSpPr>
            <p:spPr>
              <a:xfrm>
                <a:off x="6096000" y="1671935"/>
                <a:ext cx="1905000" cy="646331"/>
              </a:xfrm>
              <a:prstGeom prst="rect">
                <a:avLst/>
              </a:prstGeom>
              <a:solidFill>
                <a:srgbClr val="0B8EB8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By-product: Leather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BE09841-AE51-420C-A821-9E58954F23B8}"/>
                  </a:ext>
                </a:extLst>
              </p:cNvPr>
              <p:cNvSpPr txBox="1"/>
              <p:nvPr/>
            </p:nvSpPr>
            <p:spPr>
              <a:xfrm>
                <a:off x="4474583" y="2339446"/>
                <a:ext cx="1905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No substitution</a:t>
                </a: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24255DB-C322-42B8-B9B3-BF9A9B12FA03}"/>
                </a:ext>
              </a:extLst>
            </p:cNvPr>
            <p:cNvCxnSpPr/>
            <p:nvPr/>
          </p:nvCxnSpPr>
          <p:spPr>
            <a:xfrm flipV="1">
              <a:off x="7048500" y="1445567"/>
              <a:ext cx="0" cy="226369"/>
            </a:xfrm>
            <a:prstGeom prst="straightConnector1">
              <a:avLst/>
            </a:prstGeom>
            <a:ln>
              <a:solidFill>
                <a:srgbClr val="0B8EB8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0196E29-10A0-40C7-AB2A-DCCB9545C2FB}"/>
              </a:ext>
            </a:extLst>
          </p:cNvPr>
          <p:cNvSpPr txBox="1"/>
          <p:nvPr/>
        </p:nvSpPr>
        <p:spPr>
          <a:xfrm>
            <a:off x="3653362" y="1498339"/>
            <a:ext cx="2651323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Activities vs. commodities</a:t>
            </a:r>
          </a:p>
          <a:p>
            <a:pPr algn="ctr"/>
            <a:r>
              <a:rPr lang="en-US" sz="1400" dirty="0"/>
              <a:t>Some activities produce more than one commodity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E2A951E-0053-45BD-B223-860CC1E44FED}"/>
              </a:ext>
            </a:extLst>
          </p:cNvPr>
          <p:cNvGrpSpPr/>
          <p:nvPr/>
        </p:nvGrpSpPr>
        <p:grpSpPr>
          <a:xfrm>
            <a:off x="3319945" y="2790879"/>
            <a:ext cx="8458200" cy="3865519"/>
            <a:chOff x="228600" y="2740545"/>
            <a:chExt cx="8458200" cy="3865519"/>
          </a:xfrm>
          <a:effectLst/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3EFB938-CD20-4466-B55F-5D9FC39B8CE1}"/>
                </a:ext>
              </a:extLst>
            </p:cNvPr>
            <p:cNvCxnSpPr/>
            <p:nvPr/>
          </p:nvCxnSpPr>
          <p:spPr>
            <a:xfrm flipH="1">
              <a:off x="228600" y="3200400"/>
              <a:ext cx="8458200" cy="0"/>
            </a:xfrm>
            <a:prstGeom prst="straightConnector1">
              <a:avLst/>
            </a:prstGeom>
            <a:ln w="19050">
              <a:solidFill>
                <a:srgbClr val="C34E2D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31DC94-12DC-496E-B143-D7E30B913541}"/>
                </a:ext>
              </a:extLst>
            </p:cNvPr>
            <p:cNvCxnSpPr/>
            <p:nvPr/>
          </p:nvCxnSpPr>
          <p:spPr>
            <a:xfrm flipV="1">
              <a:off x="228600" y="3200400"/>
              <a:ext cx="0" cy="3405664"/>
            </a:xfrm>
            <a:prstGeom prst="straightConnector1">
              <a:avLst/>
            </a:prstGeom>
            <a:ln w="19050">
              <a:solidFill>
                <a:srgbClr val="C34E2D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8C57DFA-D2C4-4983-B981-EDB18D80EA39}"/>
                </a:ext>
              </a:extLst>
            </p:cNvPr>
            <p:cNvCxnSpPr/>
            <p:nvPr/>
          </p:nvCxnSpPr>
          <p:spPr>
            <a:xfrm flipV="1">
              <a:off x="8686800" y="3200400"/>
              <a:ext cx="0" cy="3276600"/>
            </a:xfrm>
            <a:prstGeom prst="straightConnector1">
              <a:avLst/>
            </a:prstGeom>
            <a:ln w="19050">
              <a:solidFill>
                <a:srgbClr val="C34E2D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3637B-4614-498F-87D6-4FF8211D1330}"/>
                </a:ext>
              </a:extLst>
            </p:cNvPr>
            <p:cNvSpPr txBox="1"/>
            <p:nvPr/>
          </p:nvSpPr>
          <p:spPr>
            <a:xfrm>
              <a:off x="228600" y="2740545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34E2D"/>
                  </a:solidFill>
                </a:rPr>
                <a:t>FACTORY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7CCE19D-49B9-4151-9CDB-6C6E6A08F7DA}"/>
              </a:ext>
            </a:extLst>
          </p:cNvPr>
          <p:cNvGrpSpPr/>
          <p:nvPr/>
        </p:nvGrpSpPr>
        <p:grpSpPr>
          <a:xfrm>
            <a:off x="3815245" y="1345734"/>
            <a:ext cx="7658100" cy="1676400"/>
            <a:chOff x="723900" y="1295400"/>
            <a:chExt cx="7658100" cy="1676400"/>
          </a:xfrm>
          <a:effectLst/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74B9F3-E51C-47E4-BE5E-9809A2BBE024}"/>
                </a:ext>
              </a:extLst>
            </p:cNvPr>
            <p:cNvCxnSpPr/>
            <p:nvPr/>
          </p:nvCxnSpPr>
          <p:spPr>
            <a:xfrm flipH="1">
              <a:off x="2781300" y="2971377"/>
              <a:ext cx="5600700" cy="423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895CFB7-9607-4133-945A-A172263260CE}"/>
                </a:ext>
              </a:extLst>
            </p:cNvPr>
            <p:cNvCxnSpPr/>
            <p:nvPr/>
          </p:nvCxnSpPr>
          <p:spPr>
            <a:xfrm>
              <a:off x="2781300" y="1295400"/>
              <a:ext cx="0" cy="1675978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2222339-7BCF-4DDF-9779-C49DCD9EFCEA}"/>
                </a:ext>
              </a:extLst>
            </p:cNvPr>
            <p:cNvCxnSpPr/>
            <p:nvPr/>
          </p:nvCxnSpPr>
          <p:spPr>
            <a:xfrm>
              <a:off x="8382000" y="1295400"/>
              <a:ext cx="0" cy="1675978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822679B-DB29-486F-8ED3-600FBCFFE3D7}"/>
                </a:ext>
              </a:extLst>
            </p:cNvPr>
            <p:cNvSpPr txBox="1"/>
            <p:nvPr/>
          </p:nvSpPr>
          <p:spPr>
            <a:xfrm>
              <a:off x="723900" y="1295400"/>
              <a:ext cx="190500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B8EB8"/>
                  </a:solidFill>
                </a:rPr>
                <a:t>WAREHOUSE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AA829BA6-A063-4D3A-9B82-A098A7FFE08F}"/>
              </a:ext>
            </a:extLst>
          </p:cNvPr>
          <p:cNvSpPr txBox="1"/>
          <p:nvPr/>
        </p:nvSpPr>
        <p:spPr>
          <a:xfrm>
            <a:off x="310197" y="1202770"/>
            <a:ext cx="265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SAM layout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AAB0A9D-2CE1-41F3-9EF2-647A5D1CE2EC}"/>
              </a:ext>
            </a:extLst>
          </p:cNvPr>
          <p:cNvSpPr/>
          <p:nvPr/>
        </p:nvSpPr>
        <p:spPr>
          <a:xfrm>
            <a:off x="1112047" y="1826550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4">
            <a:extLst>
              <a:ext uri="{FF2B5EF4-FFF2-40B4-BE49-F238E27FC236}">
                <a16:creationId xmlns:a16="http://schemas.microsoft.com/office/drawing/2014/main" id="{CDC73638-970D-4752-928C-959B8DBE7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1675"/>
              </p:ext>
            </p:extLst>
          </p:nvPr>
        </p:nvGraphicFramePr>
        <p:xfrm>
          <a:off x="310197" y="1582546"/>
          <a:ext cx="279977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968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3" grpId="0" animBg="1"/>
      <p:bldP spid="123" grpId="1" animBg="1"/>
      <p:bldP spid="121" grpId="0" animBg="1"/>
      <p:bldP spid="121" grpId="1" animBg="1"/>
      <p:bldP spid="126" grpId="0" animBg="1"/>
      <p:bldP spid="120" grpId="0" animBg="1"/>
      <p:bldP spid="120" grpId="1" animBg="1"/>
      <p:bldP spid="125" grpId="0" animBg="1"/>
      <p:bldP spid="124" grpId="0" animBg="1"/>
      <p:bldP spid="122" grpId="0" animBg="1"/>
      <p:bldP spid="122" grpId="1" animBg="1"/>
      <p:bldP spid="59" grpId="0"/>
      <p:bldP spid="59" grpId="1"/>
      <p:bldP spid="60" grpId="0"/>
      <p:bldP spid="60" grpId="1"/>
      <p:bldP spid="61" grpId="0"/>
      <p:bldP spid="61" grpId="1"/>
      <p:bldP spid="103" grpId="0"/>
      <p:bldP spid="103" grpId="1"/>
      <p:bldP spid="1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087C0A28-4C68-4456-9690-76898FFCA48D}"/>
              </a:ext>
            </a:extLst>
          </p:cNvPr>
          <p:cNvSpPr/>
          <p:nvPr/>
        </p:nvSpPr>
        <p:spPr>
          <a:xfrm>
            <a:off x="1910689" y="2070163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FDEDC10-7CEF-44C3-AAE7-CF86D01DC875}"/>
              </a:ext>
            </a:extLst>
          </p:cNvPr>
          <p:cNvSpPr/>
          <p:nvPr/>
        </p:nvSpPr>
        <p:spPr>
          <a:xfrm>
            <a:off x="1909125" y="2072727"/>
            <a:ext cx="399205" cy="238125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740C2CE-F9D9-4C88-B312-8B7F762BB06C}"/>
              </a:ext>
            </a:extLst>
          </p:cNvPr>
          <p:cNvSpPr/>
          <p:nvPr/>
        </p:nvSpPr>
        <p:spPr>
          <a:xfrm>
            <a:off x="2311109" y="2072188"/>
            <a:ext cx="399205" cy="238125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1C9D69C-F3FD-4910-822C-535C9452536C}"/>
              </a:ext>
            </a:extLst>
          </p:cNvPr>
          <p:cNvSpPr/>
          <p:nvPr/>
        </p:nvSpPr>
        <p:spPr>
          <a:xfrm>
            <a:off x="2311979" y="2076153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297E25B-FB3B-4CBA-9E75-352DDD442C90}"/>
              </a:ext>
            </a:extLst>
          </p:cNvPr>
          <p:cNvSpPr/>
          <p:nvPr/>
        </p:nvSpPr>
        <p:spPr>
          <a:xfrm>
            <a:off x="1109660" y="2804319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7FC3CEBE-DCF9-465A-BB2B-93196B8805B4}"/>
              </a:ext>
            </a:extLst>
          </p:cNvPr>
          <p:cNvSpPr/>
          <p:nvPr/>
        </p:nvSpPr>
        <p:spPr>
          <a:xfrm>
            <a:off x="1111248" y="2804320"/>
            <a:ext cx="399205" cy="238125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DB5D7B8-F54A-473B-99D9-70C1FA727E22}"/>
              </a:ext>
            </a:extLst>
          </p:cNvPr>
          <p:cNvSpPr/>
          <p:nvPr/>
        </p:nvSpPr>
        <p:spPr>
          <a:xfrm>
            <a:off x="1109661" y="1823357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14CC450-369D-4755-98DB-B91B4BB2D35E}"/>
              </a:ext>
            </a:extLst>
          </p:cNvPr>
          <p:cNvSpPr/>
          <p:nvPr/>
        </p:nvSpPr>
        <p:spPr>
          <a:xfrm>
            <a:off x="1109661" y="1827564"/>
            <a:ext cx="399205" cy="238125"/>
          </a:xfrm>
          <a:prstGeom prst="rect">
            <a:avLst/>
          </a:prstGeom>
          <a:solidFill>
            <a:srgbClr val="0B8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3C41CC0-C1EC-4B52-A79E-E2785A15A2E5}"/>
              </a:ext>
            </a:extLst>
          </p:cNvPr>
          <p:cNvSpPr/>
          <p:nvPr/>
        </p:nvSpPr>
        <p:spPr>
          <a:xfrm>
            <a:off x="710456" y="305130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3607810-7BFE-4BB9-A01C-72F8BB0A207A}"/>
              </a:ext>
            </a:extLst>
          </p:cNvPr>
          <p:cNvSpPr/>
          <p:nvPr/>
        </p:nvSpPr>
        <p:spPr>
          <a:xfrm>
            <a:off x="710457" y="2069896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D960E02-C6F3-42CB-ABF9-97E97D6C479C}"/>
              </a:ext>
            </a:extLst>
          </p:cNvPr>
          <p:cNvSpPr/>
          <p:nvPr/>
        </p:nvSpPr>
        <p:spPr>
          <a:xfrm>
            <a:off x="710457" y="231483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EF36228-C451-423B-A88E-1CAE881C4184}"/>
              </a:ext>
            </a:extLst>
          </p:cNvPr>
          <p:cNvSpPr txBox="1"/>
          <p:nvPr/>
        </p:nvSpPr>
        <p:spPr>
          <a:xfrm>
            <a:off x="306423" y="3334972"/>
            <a:ext cx="2799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400" b="1" dirty="0"/>
              <a:t>A</a:t>
            </a:r>
            <a:r>
              <a:rPr lang="en-US" sz="14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C	</a:t>
            </a:r>
            <a:r>
              <a:rPr lang="en-US" sz="14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F	</a:t>
            </a:r>
            <a:r>
              <a:rPr lang="en-US" sz="14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D	</a:t>
            </a:r>
            <a:r>
              <a:rPr lang="en-US" sz="1400" dirty="0"/>
              <a:t>= Final demanders</a:t>
            </a:r>
            <a:endParaRPr lang="en-US" sz="900" dirty="0"/>
          </a:p>
          <a:p>
            <a:pPr>
              <a:tabLst>
                <a:tab pos="285750" algn="l"/>
              </a:tabLst>
            </a:pPr>
            <a:r>
              <a:rPr lang="en-US" sz="1400" b="1" dirty="0"/>
              <a:t>W</a:t>
            </a:r>
            <a:r>
              <a:rPr lang="en-US" sz="1400" dirty="0"/>
              <a:t>	= Rest of world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6931E-94C8-43B8-89B3-CB805828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Chains | </a:t>
            </a:r>
            <a:r>
              <a:rPr lang="en-US" b="0" dirty="0"/>
              <a:t>Commodity Supply &amp; Demand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829BA6-A063-4D3A-9B82-A098A7FFE08F}"/>
              </a:ext>
            </a:extLst>
          </p:cNvPr>
          <p:cNvSpPr txBox="1"/>
          <p:nvPr/>
        </p:nvSpPr>
        <p:spPr>
          <a:xfrm>
            <a:off x="310197" y="1202770"/>
            <a:ext cx="265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SAM layout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DBCD689-BBA3-4F5E-96C2-114366E6A859}"/>
              </a:ext>
            </a:extLst>
          </p:cNvPr>
          <p:cNvSpPr txBox="1"/>
          <p:nvPr/>
        </p:nvSpPr>
        <p:spPr>
          <a:xfrm>
            <a:off x="3855244" y="326863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Import demand function</a:t>
            </a:r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90122D1-9721-477C-B6E4-469837543A48}"/>
              </a:ext>
            </a:extLst>
          </p:cNvPr>
          <p:cNvGrpSpPr/>
          <p:nvPr/>
        </p:nvGrpSpPr>
        <p:grpSpPr>
          <a:xfrm>
            <a:off x="4135887" y="4454307"/>
            <a:ext cx="6870700" cy="2137643"/>
            <a:chOff x="2692400" y="833735"/>
            <a:chExt cx="6870700" cy="2137643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12F208A6-5835-48CE-A2EB-87634816446C}"/>
                </a:ext>
              </a:extLst>
            </p:cNvPr>
            <p:cNvCxnSpPr/>
            <p:nvPr/>
          </p:nvCxnSpPr>
          <p:spPr>
            <a:xfrm flipH="1">
              <a:off x="2781300" y="1295823"/>
              <a:ext cx="6781800" cy="0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80E504BA-C378-429C-878B-1366E69975CD}"/>
                </a:ext>
              </a:extLst>
            </p:cNvPr>
            <p:cNvCxnSpPr/>
            <p:nvPr/>
          </p:nvCxnSpPr>
          <p:spPr>
            <a:xfrm>
              <a:off x="2781300" y="1295400"/>
              <a:ext cx="0" cy="1675978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D052FA8-7907-431C-9597-E7060C3366B5}"/>
                </a:ext>
              </a:extLst>
            </p:cNvPr>
            <p:cNvCxnSpPr/>
            <p:nvPr/>
          </p:nvCxnSpPr>
          <p:spPr>
            <a:xfrm>
              <a:off x="9563100" y="1295400"/>
              <a:ext cx="0" cy="1675978"/>
            </a:xfrm>
            <a:prstGeom prst="straightConnector1">
              <a:avLst/>
            </a:prstGeom>
            <a:ln w="19050">
              <a:solidFill>
                <a:srgbClr val="0B8EB8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F28ECAD-D18E-4A33-A5A9-BA2D4DBFB484}"/>
                </a:ext>
              </a:extLst>
            </p:cNvPr>
            <p:cNvSpPr txBox="1"/>
            <p:nvPr/>
          </p:nvSpPr>
          <p:spPr>
            <a:xfrm>
              <a:off x="2692400" y="833735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B8EB8"/>
                  </a:solidFill>
                </a:rPr>
                <a:t>WAREHOUSE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C4AD2A8-5442-4EC9-9F1E-58B778787B18}"/>
              </a:ext>
            </a:extLst>
          </p:cNvPr>
          <p:cNvSpPr txBox="1"/>
          <p:nvPr/>
        </p:nvSpPr>
        <p:spPr>
          <a:xfrm>
            <a:off x="6091897" y="3939490"/>
            <a:ext cx="3058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 aggregation function</a:t>
            </a:r>
          </a:p>
          <a:p>
            <a:pPr algn="ctr"/>
            <a:r>
              <a:rPr lang="en-US" sz="1400" dirty="0"/>
              <a:t>Combines commodities from different activities &amp; allows substitution to ensure lowest composite price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96CBD0F-515A-4616-8881-75261C7A69C5}"/>
              </a:ext>
            </a:extLst>
          </p:cNvPr>
          <p:cNvGrpSpPr/>
          <p:nvPr/>
        </p:nvGrpSpPr>
        <p:grpSpPr>
          <a:xfrm>
            <a:off x="4491487" y="5080040"/>
            <a:ext cx="6254750" cy="1359932"/>
            <a:chOff x="1524000" y="5193268"/>
            <a:chExt cx="6254750" cy="1359932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C071FB0-5822-42EF-9C03-B4093D992D97}"/>
                </a:ext>
              </a:extLst>
            </p:cNvPr>
            <p:cNvSpPr txBox="1"/>
            <p:nvPr/>
          </p:nvSpPr>
          <p:spPr>
            <a:xfrm>
              <a:off x="3360425" y="5620569"/>
              <a:ext cx="132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Substitution (CES)</a:t>
              </a:r>
              <a:endParaRPr lang="en-US" sz="1400" dirty="0"/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1CEAA59-1C48-475B-8E0D-4B8FC5041042}"/>
                </a:ext>
              </a:extLst>
            </p:cNvPr>
            <p:cNvCxnSpPr/>
            <p:nvPr/>
          </p:nvCxnSpPr>
          <p:spPr>
            <a:xfrm flipV="1">
              <a:off x="4667250" y="5562389"/>
              <a:ext cx="0" cy="353410"/>
            </a:xfrm>
            <a:prstGeom prst="straightConnector1">
              <a:avLst/>
            </a:prstGeom>
            <a:ln>
              <a:solidFill>
                <a:srgbClr val="0B8EB8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1A70B1A2-FAE4-462D-9493-0ADDC4054C8C}"/>
                </a:ext>
              </a:extLst>
            </p:cNvPr>
            <p:cNvCxnSpPr/>
            <p:nvPr/>
          </p:nvCxnSpPr>
          <p:spPr>
            <a:xfrm flipH="1">
              <a:off x="3352800" y="5915799"/>
              <a:ext cx="2628900" cy="0"/>
            </a:xfrm>
            <a:prstGeom prst="straightConnector1">
              <a:avLst/>
            </a:prstGeom>
            <a:ln>
              <a:solidFill>
                <a:srgbClr val="0B8EB8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E833321-0282-4994-9466-A192078131B2}"/>
                </a:ext>
              </a:extLst>
            </p:cNvPr>
            <p:cNvCxnSpPr/>
            <p:nvPr/>
          </p:nvCxnSpPr>
          <p:spPr>
            <a:xfrm flipV="1">
              <a:off x="3352800" y="5915799"/>
              <a:ext cx="0" cy="240268"/>
            </a:xfrm>
            <a:prstGeom prst="straightConnector1">
              <a:avLst/>
            </a:prstGeom>
            <a:ln>
              <a:solidFill>
                <a:srgbClr val="0B8EB8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C40E4038-6EB6-47D9-B0BF-CE0E130C16EA}"/>
                </a:ext>
              </a:extLst>
            </p:cNvPr>
            <p:cNvCxnSpPr/>
            <p:nvPr/>
          </p:nvCxnSpPr>
          <p:spPr>
            <a:xfrm flipV="1">
              <a:off x="5981700" y="5915799"/>
              <a:ext cx="0" cy="240268"/>
            </a:xfrm>
            <a:prstGeom prst="straightConnector1">
              <a:avLst/>
            </a:prstGeom>
            <a:ln>
              <a:solidFill>
                <a:srgbClr val="0B8EB8"/>
              </a:solidFill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55DF94C-C72E-4CAE-A7D2-75C3A7E4CF7C}"/>
                </a:ext>
              </a:extLst>
            </p:cNvPr>
            <p:cNvSpPr txBox="1"/>
            <p:nvPr/>
          </p:nvSpPr>
          <p:spPr>
            <a:xfrm>
              <a:off x="3124200" y="5193268"/>
              <a:ext cx="3048000" cy="369332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Aggregate commodity output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8DEF85A-1D07-4E33-A9BE-8B6B2D06D776}"/>
                </a:ext>
              </a:extLst>
            </p:cNvPr>
            <p:cNvSpPr txBox="1"/>
            <p:nvPr/>
          </p:nvSpPr>
          <p:spPr>
            <a:xfrm>
              <a:off x="1524000" y="6183868"/>
              <a:ext cx="2819400" cy="369332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Main activity: Leather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5AA3EF4-FF0B-466E-AE14-0B31E2D6B029}"/>
                </a:ext>
              </a:extLst>
            </p:cNvPr>
            <p:cNvSpPr txBox="1"/>
            <p:nvPr/>
          </p:nvSpPr>
          <p:spPr>
            <a:xfrm>
              <a:off x="4959350" y="6183868"/>
              <a:ext cx="2819400" cy="369332"/>
            </a:xfrm>
            <a:prstGeom prst="rect">
              <a:avLst/>
            </a:prstGeom>
            <a:solidFill>
              <a:srgbClr val="0B8EB8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Second activity: Livestock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B6B5CBE-20EB-477D-B64B-42A799558097}"/>
              </a:ext>
            </a:extLst>
          </p:cNvPr>
          <p:cNvGrpSpPr/>
          <p:nvPr/>
        </p:nvGrpSpPr>
        <p:grpSpPr>
          <a:xfrm>
            <a:off x="3653287" y="1057506"/>
            <a:ext cx="7835900" cy="2200388"/>
            <a:chOff x="685800" y="930466"/>
            <a:chExt cx="7835900" cy="2200388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1452F85-9E90-44C2-9899-C4CA91EDF3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350" y="3128666"/>
              <a:ext cx="7753350" cy="2188"/>
            </a:xfrm>
            <a:prstGeom prst="straightConnector1">
              <a:avLst/>
            </a:prstGeom>
            <a:ln w="19050">
              <a:solidFill>
                <a:srgbClr val="5C8E3A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B415954-90F6-42E5-BC1A-AF6F21A26B4C}"/>
                </a:ext>
              </a:extLst>
            </p:cNvPr>
            <p:cNvCxnSpPr/>
            <p:nvPr/>
          </p:nvCxnSpPr>
          <p:spPr>
            <a:xfrm>
              <a:off x="768350" y="1452265"/>
              <a:ext cx="0" cy="1675978"/>
            </a:xfrm>
            <a:prstGeom prst="straightConnector1">
              <a:avLst/>
            </a:prstGeom>
            <a:ln w="19050">
              <a:solidFill>
                <a:srgbClr val="5C8E3A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BCC56AE-1665-465E-9F06-14B064AA220A}"/>
                </a:ext>
              </a:extLst>
            </p:cNvPr>
            <p:cNvCxnSpPr>
              <a:cxnSpLocks/>
            </p:cNvCxnSpPr>
            <p:nvPr/>
          </p:nvCxnSpPr>
          <p:spPr>
            <a:xfrm>
              <a:off x="8508234" y="1445062"/>
              <a:ext cx="13466" cy="1670168"/>
            </a:xfrm>
            <a:prstGeom prst="straightConnector1">
              <a:avLst/>
            </a:prstGeom>
            <a:ln w="19050">
              <a:solidFill>
                <a:srgbClr val="5C8E3A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F909CEF-C3DB-4854-8129-5FAF60B61259}"/>
                </a:ext>
              </a:extLst>
            </p:cNvPr>
            <p:cNvSpPr txBox="1"/>
            <p:nvPr/>
          </p:nvSpPr>
          <p:spPr>
            <a:xfrm>
              <a:off x="685800" y="930466"/>
              <a:ext cx="2349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5C8E3A"/>
                  </a:solidFill>
                </a:rPr>
                <a:t>MARKET</a:t>
              </a: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BA3033F-1C6A-4BE9-B001-BC65E91238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000" y="1445063"/>
              <a:ext cx="7759700" cy="21899"/>
            </a:xfrm>
            <a:prstGeom prst="straightConnector1">
              <a:avLst/>
            </a:prstGeom>
            <a:ln w="19050">
              <a:solidFill>
                <a:srgbClr val="5C8E3A"/>
              </a:solidFill>
              <a:prstDash val="dash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04F2B75-E779-466F-9421-D315B682DDCD}"/>
              </a:ext>
            </a:extLst>
          </p:cNvPr>
          <p:cNvCxnSpPr/>
          <p:nvPr/>
        </p:nvCxnSpPr>
        <p:spPr>
          <a:xfrm flipV="1">
            <a:off x="6320287" y="6451640"/>
            <a:ext cx="0" cy="277209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F3A73E4-DF3D-493A-B421-DD91413CE4E5}"/>
              </a:ext>
            </a:extLst>
          </p:cNvPr>
          <p:cNvCxnSpPr/>
          <p:nvPr/>
        </p:nvCxnSpPr>
        <p:spPr>
          <a:xfrm flipV="1">
            <a:off x="8957469" y="6451640"/>
            <a:ext cx="0" cy="277209"/>
          </a:xfrm>
          <a:prstGeom prst="straightConnector1">
            <a:avLst/>
          </a:prstGeom>
          <a:ln>
            <a:solidFill>
              <a:srgbClr val="0B8EB8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5D94EF4-8BE4-46EE-8347-48C1DC235F84}"/>
              </a:ext>
            </a:extLst>
          </p:cNvPr>
          <p:cNvGrpSpPr/>
          <p:nvPr/>
        </p:nvGrpSpPr>
        <p:grpSpPr>
          <a:xfrm>
            <a:off x="4364487" y="3065710"/>
            <a:ext cx="6451600" cy="2014330"/>
            <a:chOff x="1397000" y="2866935"/>
            <a:chExt cx="6451600" cy="2014330"/>
          </a:xfrm>
        </p:grpSpPr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AC1BB9D7-42AD-4533-B97C-7B5537CA6DCF}"/>
                </a:ext>
              </a:extLst>
            </p:cNvPr>
            <p:cNvCxnSpPr>
              <a:stCxn id="214" idx="0"/>
              <a:endCxn id="234" idx="2"/>
            </p:cNvCxnSpPr>
            <p:nvPr/>
          </p:nvCxnSpPr>
          <p:spPr>
            <a:xfrm flipH="1" flipV="1">
              <a:off x="4645025" y="2866935"/>
              <a:ext cx="3175" cy="790665"/>
            </a:xfrm>
            <a:prstGeom prst="straightConnector1">
              <a:avLst/>
            </a:prstGeom>
            <a:ln>
              <a:solidFill>
                <a:srgbClr val="FFB300"/>
              </a:solidFill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0346858-8A17-45DF-ABFA-1E31085DE05C}"/>
                </a:ext>
              </a:extLst>
            </p:cNvPr>
            <p:cNvGrpSpPr/>
            <p:nvPr/>
          </p:nvGrpSpPr>
          <p:grpSpPr>
            <a:xfrm>
              <a:off x="1397000" y="3122508"/>
              <a:ext cx="6451600" cy="1758757"/>
              <a:chOff x="1397000" y="3198708"/>
              <a:chExt cx="6451600" cy="1758757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1FE60EE8-0FC9-496E-A630-43B293044F40}"/>
                  </a:ext>
                </a:extLst>
              </p:cNvPr>
              <p:cNvCxnSpPr/>
              <p:nvPr/>
            </p:nvCxnSpPr>
            <p:spPr>
              <a:xfrm flipH="1" flipV="1">
                <a:off x="4647372" y="4571999"/>
                <a:ext cx="2209800" cy="1"/>
              </a:xfrm>
              <a:prstGeom prst="straightConnector1">
                <a:avLst/>
              </a:prstGeom>
              <a:ln>
                <a:solidFill>
                  <a:srgbClr val="FFB300"/>
                </a:solidFill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F10E076-3D78-4311-8B29-2CD5C19847AD}"/>
                  </a:ext>
                </a:extLst>
              </p:cNvPr>
              <p:cNvGrpSpPr/>
              <p:nvPr/>
            </p:nvGrpSpPr>
            <p:grpSpPr>
              <a:xfrm>
                <a:off x="1397000" y="3198708"/>
                <a:ext cx="6451600" cy="1758757"/>
                <a:chOff x="1397000" y="3210376"/>
                <a:chExt cx="6451600" cy="1758757"/>
              </a:xfrm>
            </p:grpSpPr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2B16B749-EDAD-447B-B158-C912DC91F9EF}"/>
                    </a:ext>
                  </a:extLst>
                </p:cNvPr>
                <p:cNvSpPr txBox="1"/>
                <p:nvPr/>
              </p:nvSpPr>
              <p:spPr>
                <a:xfrm>
                  <a:off x="3360425" y="3210376"/>
                  <a:ext cx="1905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Substitution (CES)</a:t>
                  </a:r>
                  <a:endParaRPr lang="en-US" sz="1400" dirty="0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D5E32C9C-3F8D-48BB-B450-74A62B9B984B}"/>
                    </a:ext>
                  </a:extLst>
                </p:cNvPr>
                <p:cNvSpPr txBox="1"/>
                <p:nvPr/>
              </p:nvSpPr>
              <p:spPr>
                <a:xfrm>
                  <a:off x="1397000" y="3745468"/>
                  <a:ext cx="1981200" cy="369332"/>
                </a:xfrm>
                <a:prstGeom prst="rect">
                  <a:avLst/>
                </a:prstGeom>
                <a:solidFill>
                  <a:srgbClr val="FFB300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Imports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201BF5C6-6620-4A4C-83D3-682AEFEF1A0A}"/>
                    </a:ext>
                  </a:extLst>
                </p:cNvPr>
                <p:cNvSpPr txBox="1"/>
                <p:nvPr/>
              </p:nvSpPr>
              <p:spPr>
                <a:xfrm>
                  <a:off x="3657600" y="3745468"/>
                  <a:ext cx="1981200" cy="369332"/>
                </a:xfrm>
                <a:prstGeom prst="rect">
                  <a:avLst/>
                </a:prstGeom>
                <a:solidFill>
                  <a:srgbClr val="FFB300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Domestic sales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3B499D1-C6C8-4F1F-981E-B2F1373D4E4F}"/>
                    </a:ext>
                  </a:extLst>
                </p:cNvPr>
                <p:cNvSpPr txBox="1"/>
                <p:nvPr/>
              </p:nvSpPr>
              <p:spPr>
                <a:xfrm>
                  <a:off x="5867400" y="3745468"/>
                  <a:ext cx="1981200" cy="369332"/>
                </a:xfrm>
                <a:prstGeom prst="rect">
                  <a:avLst/>
                </a:prstGeom>
                <a:solidFill>
                  <a:srgbClr val="FFB300"/>
                </a:solidFill>
                <a:ln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Exports</a:t>
                  </a:r>
                </a:p>
              </p:txBody>
            </p: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DCC59038-947D-4AD7-A0C4-8BA93D5CE108}"/>
                    </a:ext>
                  </a:extLst>
                </p:cNvPr>
                <p:cNvCxnSpPr>
                  <a:cxnSpLocks/>
                  <a:stCxn id="196" idx="0"/>
                  <a:endCxn id="214" idx="2"/>
                </p:cNvCxnSpPr>
                <p:nvPr/>
              </p:nvCxnSpPr>
              <p:spPr>
                <a:xfrm flipV="1">
                  <a:off x="4648200" y="4114800"/>
                  <a:ext cx="0" cy="854333"/>
                </a:xfrm>
                <a:prstGeom prst="straightConnector1">
                  <a:avLst/>
                </a:prstGeom>
                <a:ln>
                  <a:solidFill>
                    <a:srgbClr val="FFB300"/>
                  </a:solidFill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C961A086-BF50-4F46-B21F-ABF3057B25B9}"/>
                    </a:ext>
                  </a:extLst>
                </p:cNvPr>
                <p:cNvCxnSpPr/>
                <p:nvPr/>
              </p:nvCxnSpPr>
              <p:spPr>
                <a:xfrm flipH="1" flipV="1">
                  <a:off x="6844748" y="4114800"/>
                  <a:ext cx="9525" cy="457200"/>
                </a:xfrm>
                <a:prstGeom prst="straightConnector1">
                  <a:avLst/>
                </a:prstGeom>
                <a:ln>
                  <a:solidFill>
                    <a:srgbClr val="FFB300"/>
                  </a:solidFill>
                  <a:tailEnd type="triangl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0506067F-9CFC-4E4C-803A-3117DB6F0B48}"/>
                    </a:ext>
                  </a:extLst>
                </p:cNvPr>
                <p:cNvCxnSpPr/>
                <p:nvPr/>
              </p:nvCxnSpPr>
              <p:spPr>
                <a:xfrm flipV="1">
                  <a:off x="2387600" y="3537803"/>
                  <a:ext cx="0" cy="212130"/>
                </a:xfrm>
                <a:prstGeom prst="straightConnector1">
                  <a:avLst/>
                </a:prstGeom>
                <a:ln>
                  <a:solidFill>
                    <a:srgbClr val="FFB300"/>
                  </a:solidFill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DD6E1B97-3E06-479B-87F8-437D819B38F6}"/>
                    </a:ext>
                  </a:extLst>
                </p:cNvPr>
                <p:cNvCxnSpPr/>
                <p:nvPr/>
              </p:nvCxnSpPr>
              <p:spPr>
                <a:xfrm flipH="1">
                  <a:off x="2387600" y="3521333"/>
                  <a:ext cx="2257425" cy="0"/>
                </a:xfrm>
                <a:prstGeom prst="straightConnector1">
                  <a:avLst/>
                </a:prstGeom>
                <a:ln>
                  <a:solidFill>
                    <a:srgbClr val="FFB300"/>
                  </a:solidFill>
                  <a:tailEnd type="none" w="lg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85F63AF0-3F31-4B93-BA14-1663F3374A3B}"/>
                    </a:ext>
                  </a:extLst>
                </p:cNvPr>
                <p:cNvSpPr txBox="1"/>
                <p:nvPr/>
              </p:nvSpPr>
              <p:spPr>
                <a:xfrm>
                  <a:off x="4615312" y="4334768"/>
                  <a:ext cx="1905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Substitution (CET)</a:t>
                  </a:r>
                </a:p>
              </p:txBody>
            </p:sp>
          </p:grp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EE82B844-3F5F-4FF0-A249-8DD1CA51D8BB}"/>
              </a:ext>
            </a:extLst>
          </p:cNvPr>
          <p:cNvSpPr txBox="1"/>
          <p:nvPr/>
        </p:nvSpPr>
        <p:spPr>
          <a:xfrm>
            <a:off x="7723637" y="326159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Export supply function</a:t>
            </a:r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D35EB11-0C65-463C-87AF-6F3BD8312467}"/>
              </a:ext>
            </a:extLst>
          </p:cNvPr>
          <p:cNvSpPr txBox="1"/>
          <p:nvPr/>
        </p:nvSpPr>
        <p:spPr>
          <a:xfrm>
            <a:off x="4612137" y="2690249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Total supply</a:t>
            </a:r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3A030BC-49AA-4008-9A7B-87A115443A36}"/>
              </a:ext>
            </a:extLst>
          </p:cNvPr>
          <p:cNvSpPr txBox="1"/>
          <p:nvPr/>
        </p:nvSpPr>
        <p:spPr>
          <a:xfrm>
            <a:off x="9260337" y="2505583"/>
            <a:ext cx="174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demand</a:t>
            </a:r>
            <a:endParaRPr lang="en-US" dirty="0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44FD1C5-4CFC-4F11-94BA-6C6610B564D2}"/>
              </a:ext>
            </a:extLst>
          </p:cNvPr>
          <p:cNvGrpSpPr/>
          <p:nvPr/>
        </p:nvGrpSpPr>
        <p:grpSpPr>
          <a:xfrm>
            <a:off x="3958087" y="1727240"/>
            <a:ext cx="8117630" cy="1338470"/>
            <a:chOff x="990600" y="1551591"/>
            <a:chExt cx="8117630" cy="1338470"/>
          </a:xfrm>
          <a:effectLst/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2DF06DDC-E9AC-4283-A333-D4B0080FC052}"/>
                </a:ext>
              </a:extLst>
            </p:cNvPr>
            <p:cNvSpPr txBox="1"/>
            <p:nvPr/>
          </p:nvSpPr>
          <p:spPr>
            <a:xfrm>
              <a:off x="1746517" y="2015130"/>
              <a:ext cx="1746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Fixed exp. shares (LES)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38377AA-352B-4E13-9CF4-B60282A0797B}"/>
                </a:ext>
              </a:extLst>
            </p:cNvPr>
            <p:cNvSpPr txBox="1"/>
            <p:nvPr/>
          </p:nvSpPr>
          <p:spPr>
            <a:xfrm>
              <a:off x="3654424" y="2017141"/>
              <a:ext cx="1869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substitution (Leontief)</a:t>
              </a:r>
              <a:endParaRPr lang="en-US" sz="16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615B8C8-8000-4CBB-B3A4-00F1F1D99BE4}"/>
                </a:ext>
              </a:extLst>
            </p:cNvPr>
            <p:cNvSpPr txBox="1"/>
            <p:nvPr/>
          </p:nvSpPr>
          <p:spPr>
            <a:xfrm>
              <a:off x="5569931" y="2018189"/>
              <a:ext cx="1903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substitution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9DF4651-4CDF-4F58-AC67-A35CA5A57148}"/>
                </a:ext>
              </a:extLst>
            </p:cNvPr>
            <p:cNvSpPr txBox="1"/>
            <p:nvPr/>
          </p:nvSpPr>
          <p:spPr>
            <a:xfrm>
              <a:off x="7361980" y="2015642"/>
              <a:ext cx="1746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 substitution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18DEE28-1715-4587-810B-D77C23FFC05B}"/>
                </a:ext>
              </a:extLst>
            </p:cNvPr>
            <p:cNvGrpSpPr/>
            <p:nvPr/>
          </p:nvGrpSpPr>
          <p:grpSpPr>
            <a:xfrm>
              <a:off x="990600" y="1551591"/>
              <a:ext cx="7232650" cy="1338470"/>
              <a:chOff x="990600" y="1600200"/>
              <a:chExt cx="7232650" cy="1338470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94A2717B-4B22-4201-9ECD-2B7BEB0CDD55}"/>
                  </a:ext>
                </a:extLst>
              </p:cNvPr>
              <p:cNvSpPr txBox="1"/>
              <p:nvPr/>
            </p:nvSpPr>
            <p:spPr>
              <a:xfrm>
                <a:off x="990600" y="1600200"/>
                <a:ext cx="1676400" cy="369332"/>
              </a:xfrm>
              <a:prstGeom prst="rect">
                <a:avLst/>
              </a:prstGeom>
              <a:solidFill>
                <a:srgbClr val="5C8E3A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Households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0B9CD5F-C08A-4330-BE4B-1EDC9C823C83}"/>
                  </a:ext>
                </a:extLst>
              </p:cNvPr>
              <p:cNvSpPr txBox="1"/>
              <p:nvPr/>
            </p:nvSpPr>
            <p:spPr>
              <a:xfrm>
                <a:off x="2851150" y="1600200"/>
                <a:ext cx="1676400" cy="369332"/>
              </a:xfrm>
              <a:prstGeom prst="rect">
                <a:avLst/>
              </a:prstGeom>
              <a:solidFill>
                <a:srgbClr val="5C8E3A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Government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408D5577-930C-4481-AA9A-0AC0A67592D7}"/>
                  </a:ext>
                </a:extLst>
              </p:cNvPr>
              <p:cNvSpPr txBox="1"/>
              <p:nvPr/>
            </p:nvSpPr>
            <p:spPr>
              <a:xfrm>
                <a:off x="4718050" y="1600200"/>
                <a:ext cx="1676400" cy="369332"/>
              </a:xfrm>
              <a:prstGeom prst="rect">
                <a:avLst/>
              </a:prstGeom>
              <a:solidFill>
                <a:srgbClr val="5C8E3A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Investment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0184AC5-A55C-4032-A827-12E672D9678E}"/>
                  </a:ext>
                </a:extLst>
              </p:cNvPr>
              <p:cNvSpPr txBox="1"/>
              <p:nvPr/>
            </p:nvSpPr>
            <p:spPr>
              <a:xfrm>
                <a:off x="6546850" y="1600200"/>
                <a:ext cx="1676400" cy="369332"/>
              </a:xfrm>
              <a:prstGeom prst="rect">
                <a:avLst/>
              </a:prstGeom>
              <a:solidFill>
                <a:srgbClr val="C34E2D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Intermediates</a:t>
                </a: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968A6EF1-34C1-4D3B-8BE4-B6F2377F7569}"/>
                  </a:ext>
                </a:extLst>
              </p:cNvPr>
              <p:cNvSpPr txBox="1"/>
              <p:nvPr/>
            </p:nvSpPr>
            <p:spPr>
              <a:xfrm>
                <a:off x="3473450" y="2569338"/>
                <a:ext cx="2343150" cy="369332"/>
              </a:xfrm>
              <a:prstGeom prst="rect">
                <a:avLst/>
              </a:prstGeom>
              <a:solidFill>
                <a:srgbClr val="5C8E3A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Composite commodity</a:t>
                </a: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B1F99087-C59A-426F-A032-D34B6923A558}"/>
                  </a:ext>
                </a:extLst>
              </p:cNvPr>
              <p:cNvCxnSpPr/>
              <p:nvPr/>
            </p:nvCxnSpPr>
            <p:spPr>
              <a:xfrm flipV="1">
                <a:off x="1765300" y="1969533"/>
                <a:ext cx="0" cy="363149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5DF558A3-8BB4-4CAA-A61F-221D869C9208}"/>
                  </a:ext>
                </a:extLst>
              </p:cNvPr>
              <p:cNvCxnSpPr/>
              <p:nvPr/>
            </p:nvCxnSpPr>
            <p:spPr>
              <a:xfrm flipV="1">
                <a:off x="3689350" y="1969533"/>
                <a:ext cx="0" cy="363149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08456C97-2F9B-498D-9712-067204C62CE8}"/>
                  </a:ext>
                </a:extLst>
              </p:cNvPr>
              <p:cNvCxnSpPr/>
              <p:nvPr/>
            </p:nvCxnSpPr>
            <p:spPr>
              <a:xfrm flipV="1">
                <a:off x="5619750" y="1966922"/>
                <a:ext cx="0" cy="363149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6C143696-F15D-41AA-97E9-DB6A0A257C11}"/>
                  </a:ext>
                </a:extLst>
              </p:cNvPr>
              <p:cNvCxnSpPr/>
              <p:nvPr/>
            </p:nvCxnSpPr>
            <p:spPr>
              <a:xfrm flipV="1">
                <a:off x="7385050" y="1969533"/>
                <a:ext cx="0" cy="363149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75357ABD-09EA-4377-8C1E-3664A8D905C6}"/>
                  </a:ext>
                </a:extLst>
              </p:cNvPr>
              <p:cNvCxnSpPr/>
              <p:nvPr/>
            </p:nvCxnSpPr>
            <p:spPr>
              <a:xfrm flipH="1">
                <a:off x="1765300" y="2332682"/>
                <a:ext cx="5619750" cy="1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372E568F-5D33-4758-8000-FB36477205E5}"/>
                  </a:ext>
                </a:extLst>
              </p:cNvPr>
              <p:cNvCxnSpPr/>
              <p:nvPr/>
            </p:nvCxnSpPr>
            <p:spPr>
              <a:xfrm flipV="1">
                <a:off x="4645025" y="2334322"/>
                <a:ext cx="0" cy="241642"/>
              </a:xfrm>
              <a:prstGeom prst="straightConnector1">
                <a:avLst/>
              </a:prstGeom>
              <a:ln>
                <a:solidFill>
                  <a:srgbClr val="5C8E3A"/>
                </a:solidFill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0D230F3A-404F-468C-ABEE-596CF4476ED2}"/>
              </a:ext>
            </a:extLst>
          </p:cNvPr>
          <p:cNvSpPr/>
          <p:nvPr/>
        </p:nvSpPr>
        <p:spPr>
          <a:xfrm>
            <a:off x="708821" y="2069895"/>
            <a:ext cx="399205" cy="238125"/>
          </a:xfrm>
          <a:prstGeom prst="rect">
            <a:avLst/>
          </a:prstGeom>
          <a:solidFill>
            <a:srgbClr val="C34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4">
            <a:extLst>
              <a:ext uri="{FF2B5EF4-FFF2-40B4-BE49-F238E27FC236}">
                <a16:creationId xmlns:a16="http://schemas.microsoft.com/office/drawing/2014/main" id="{CDC73638-970D-4752-928C-959B8DBE7AC2}"/>
              </a:ext>
            </a:extLst>
          </p:cNvPr>
          <p:cNvGraphicFramePr>
            <a:graphicFrameLocks noGrp="1"/>
          </p:cNvGraphicFramePr>
          <p:nvPr/>
        </p:nvGraphicFramePr>
        <p:xfrm>
          <a:off x="310197" y="1582546"/>
          <a:ext cx="279977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968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28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6" grpId="0" animBg="1"/>
      <p:bldP spid="246" grpId="1" animBg="1"/>
      <p:bldP spid="244" grpId="0" animBg="1"/>
      <p:bldP spid="244" grpId="1" animBg="1"/>
      <p:bldP spid="245" grpId="0" animBg="1"/>
      <p:bldP spid="243" grpId="0" animBg="1"/>
      <p:bldP spid="242" grpId="0" animBg="1"/>
      <p:bldP spid="242" grpId="1" animBg="1"/>
      <p:bldP spid="129" grpId="0" animBg="1"/>
      <p:bldP spid="241" grpId="0" animBg="1"/>
      <p:bldP spid="183" grpId="0"/>
      <p:bldP spid="183" grpId="1"/>
      <p:bldP spid="189" grpId="0"/>
      <p:bldP spid="221" grpId="0"/>
      <p:bldP spid="221" grpId="1"/>
      <p:bldP spid="222" grpId="0"/>
      <p:bldP spid="222" grpId="1"/>
      <p:bldP spid="223" grpId="0"/>
      <p:bldP spid="223" grpId="1"/>
      <p:bldP spid="252" grpId="0" animBg="1"/>
      <p:bldP spid="25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FEF6-EE37-4C1D-A2AC-2663DAE9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Market Equilibrium </a:t>
            </a:r>
            <a:endParaRPr lang="en-US" b="0" dirty="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1DEB9B4-08C5-4358-8764-182E5B6B6EB0}"/>
              </a:ext>
            </a:extLst>
          </p:cNvPr>
          <p:cNvGrpSpPr/>
          <p:nvPr/>
        </p:nvGrpSpPr>
        <p:grpSpPr>
          <a:xfrm>
            <a:off x="356941" y="2294435"/>
            <a:ext cx="11250808" cy="4434739"/>
            <a:chOff x="312021" y="2105715"/>
            <a:chExt cx="11250808" cy="4434739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E32C8120-7C7E-4630-AC1F-F7D9DD8764B9}"/>
                </a:ext>
              </a:extLst>
            </p:cNvPr>
            <p:cNvGrpSpPr/>
            <p:nvPr/>
          </p:nvGrpSpPr>
          <p:grpSpPr>
            <a:xfrm>
              <a:off x="312021" y="2105715"/>
              <a:ext cx="11250808" cy="4434739"/>
              <a:chOff x="312021" y="2105715"/>
              <a:chExt cx="11250808" cy="4434739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B7972162-D5E8-46D0-ADBF-68D45AE5CE7E}"/>
                  </a:ext>
                </a:extLst>
              </p:cNvPr>
              <p:cNvGrpSpPr/>
              <p:nvPr/>
            </p:nvGrpSpPr>
            <p:grpSpPr>
              <a:xfrm>
                <a:off x="312021" y="2105715"/>
                <a:ext cx="11250808" cy="4434739"/>
                <a:chOff x="368359" y="2045044"/>
                <a:chExt cx="11250808" cy="4434739"/>
              </a:xfrm>
            </p:grpSpPr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AA508845-A810-435E-9723-04104FE2DD30}"/>
                    </a:ext>
                  </a:extLst>
                </p:cNvPr>
                <p:cNvGrpSpPr/>
                <p:nvPr/>
              </p:nvGrpSpPr>
              <p:grpSpPr>
                <a:xfrm>
                  <a:off x="368360" y="2047483"/>
                  <a:ext cx="11250152" cy="4432300"/>
                  <a:chOff x="407363" y="1527445"/>
                  <a:chExt cx="11250152" cy="4432300"/>
                </a:xfrm>
              </p:grpSpPr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5B6D721A-04AB-4E6D-A304-20EF5E00059A}"/>
                      </a:ext>
                    </a:extLst>
                  </p:cNvPr>
                  <p:cNvSpPr/>
                  <p:nvPr/>
                </p:nvSpPr>
                <p:spPr>
                  <a:xfrm>
                    <a:off x="4906650" y="1530903"/>
                    <a:ext cx="1665591" cy="4428840"/>
                  </a:xfrm>
                  <a:prstGeom prst="rect">
                    <a:avLst/>
                  </a:prstGeom>
                  <a:solidFill>
                    <a:srgbClr val="0B8EB8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AA573F11-04FE-408D-AFDC-1CDB2614AAC4}"/>
                      </a:ext>
                    </a:extLst>
                  </p:cNvPr>
                  <p:cNvSpPr/>
                  <p:nvPr/>
                </p:nvSpPr>
                <p:spPr>
                  <a:xfrm>
                    <a:off x="3667040" y="1535097"/>
                    <a:ext cx="1239609" cy="2733701"/>
                  </a:xfrm>
                  <a:prstGeom prst="rect">
                    <a:avLst/>
                  </a:prstGeom>
                  <a:solidFill>
                    <a:srgbClr val="C34E2D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E6755AE4-7BA5-4462-888F-A0DEE9EBBC36}"/>
                      </a:ext>
                    </a:extLst>
                  </p:cNvPr>
                  <p:cNvSpPr/>
                  <p:nvPr/>
                </p:nvSpPr>
                <p:spPr>
                  <a:xfrm>
                    <a:off x="8471320" y="1527445"/>
                    <a:ext cx="3186195" cy="4431194"/>
                  </a:xfrm>
                  <a:prstGeom prst="rect">
                    <a:avLst/>
                  </a:prstGeom>
                  <a:solidFill>
                    <a:srgbClr val="5C8E3A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A097853F-5F2D-46FA-B567-DE1F707A083F}"/>
                      </a:ext>
                    </a:extLst>
                  </p:cNvPr>
                  <p:cNvSpPr/>
                  <p:nvPr/>
                </p:nvSpPr>
                <p:spPr>
                  <a:xfrm>
                    <a:off x="6575041" y="1530384"/>
                    <a:ext cx="1896279" cy="4422877"/>
                  </a:xfrm>
                  <a:prstGeom prst="rect">
                    <a:avLst/>
                  </a:prstGeom>
                  <a:solidFill>
                    <a:srgbClr val="FFB300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10362B0B-8810-450A-B02B-E98E51B7D14D}"/>
                      </a:ext>
                    </a:extLst>
                  </p:cNvPr>
                  <p:cNvSpPr/>
                  <p:nvPr/>
                </p:nvSpPr>
                <p:spPr>
                  <a:xfrm>
                    <a:off x="3667041" y="4268798"/>
                    <a:ext cx="1239610" cy="1690945"/>
                  </a:xfrm>
                  <a:prstGeom prst="rect">
                    <a:avLst/>
                  </a:prstGeom>
                  <a:solidFill>
                    <a:srgbClr val="0B8EB8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8146C176-A1DA-401B-AE68-C1FF74D3D5F6}"/>
                      </a:ext>
                    </a:extLst>
                  </p:cNvPr>
                  <p:cNvSpPr/>
                  <p:nvPr/>
                </p:nvSpPr>
                <p:spPr>
                  <a:xfrm>
                    <a:off x="407363" y="1535096"/>
                    <a:ext cx="3260456" cy="4424649"/>
                  </a:xfrm>
                  <a:prstGeom prst="rect">
                    <a:avLst/>
                  </a:prstGeom>
                  <a:solidFill>
                    <a:srgbClr val="C34E2D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E714D1E-DCCF-4DF3-8E79-3B4A09A6BA6C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2303875"/>
                    <a:ext cx="933975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Labor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57A67C3-EFF8-4336-B27F-48855C96B70D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2825720"/>
                    <a:ext cx="933976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Land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D9AD3D5-99BD-43DA-8FC1-0B4339D2DBF4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3353199"/>
                    <a:ext cx="933976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Capital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773D84B-0911-434C-AE86-EF7D34DC5EB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1062" y="2825720"/>
                    <a:ext cx="1224792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Value-added</a:t>
                    </a:r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3B56D52B-1B2C-46F8-9650-773EC55D8DB6}"/>
                      </a:ext>
                    </a:extLst>
                  </p:cNvPr>
                  <p:cNvCxnSpPr>
                    <a:cxnSpLocks/>
                    <a:stCxn id="13" idx="3"/>
                    <a:endCxn id="6" idx="1"/>
                  </p:cNvCxnSpPr>
                  <p:nvPr/>
                </p:nvCxnSpPr>
                <p:spPr>
                  <a:xfrm>
                    <a:off x="1518939" y="2979609"/>
                    <a:ext cx="362123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DD1BC8AA-254A-4629-BF77-D8A8F36169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7355" y="2457763"/>
                    <a:ext cx="1" cy="1049324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77840C03-048A-4E16-A6E2-AD1461F9040C}"/>
                      </a:ext>
                    </a:extLst>
                  </p:cNvPr>
                  <p:cNvCxnSpPr>
                    <a:cxnSpLocks/>
                    <a:stCxn id="12" idx="3"/>
                  </p:cNvCxnSpPr>
                  <p:nvPr/>
                </p:nvCxnSpPr>
                <p:spPr>
                  <a:xfrm>
                    <a:off x="1518938" y="2457764"/>
                    <a:ext cx="131427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FBA0890D-CE95-425F-893F-771972BAE00C}"/>
                      </a:ext>
                    </a:extLst>
                  </p:cNvPr>
                  <p:cNvCxnSpPr>
                    <a:cxnSpLocks/>
                    <a:stCxn id="14" idx="3"/>
                  </p:cNvCxnSpPr>
                  <p:nvPr/>
                </p:nvCxnSpPr>
                <p:spPr>
                  <a:xfrm>
                    <a:off x="1518939" y="3507088"/>
                    <a:ext cx="131426" cy="1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4B757AA-E16E-4D26-8A86-EB88AE2B9078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4009346"/>
                    <a:ext cx="933975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Input 1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9B9EDBA-CD86-4361-9243-D50D24C867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4531191"/>
                    <a:ext cx="933976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Input 2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31F684B-DB15-4C10-A16D-BD27181280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4963" y="5058670"/>
                    <a:ext cx="933976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Input N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A33BDC0-2F0E-44E4-8A55-707DED1482F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1061" y="4531191"/>
                    <a:ext cx="1224793" cy="307777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Intermediates</a:t>
                    </a:r>
                  </a:p>
                </p:txBody>
              </p: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B18C8A55-46F1-4F4D-B67F-A00F78EFA529}"/>
                      </a:ext>
                    </a:extLst>
                  </p:cNvPr>
                  <p:cNvCxnSpPr>
                    <a:cxnSpLocks/>
                    <a:stCxn id="54" idx="3"/>
                    <a:endCxn id="56" idx="1"/>
                  </p:cNvCxnSpPr>
                  <p:nvPr/>
                </p:nvCxnSpPr>
                <p:spPr>
                  <a:xfrm>
                    <a:off x="1518939" y="4685080"/>
                    <a:ext cx="362122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A31C3577-E240-4BC0-829B-86483FF961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7355" y="4163234"/>
                    <a:ext cx="1" cy="1049324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C76DD15E-B9EA-4D64-B810-CAA6733655ED}"/>
                      </a:ext>
                    </a:extLst>
                  </p:cNvPr>
                  <p:cNvCxnSpPr>
                    <a:cxnSpLocks/>
                    <a:stCxn id="53" idx="3"/>
                  </p:cNvCxnSpPr>
                  <p:nvPr/>
                </p:nvCxnSpPr>
                <p:spPr>
                  <a:xfrm>
                    <a:off x="1518938" y="4163235"/>
                    <a:ext cx="131427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52A651F7-F29B-4EE3-86C1-34CFF4D09F91}"/>
                      </a:ext>
                    </a:extLst>
                  </p:cNvPr>
                  <p:cNvCxnSpPr>
                    <a:cxnSpLocks/>
                    <a:stCxn id="55" idx="3"/>
                  </p:cNvCxnSpPr>
                  <p:nvPr/>
                </p:nvCxnSpPr>
                <p:spPr>
                  <a:xfrm>
                    <a:off x="1518939" y="5212559"/>
                    <a:ext cx="131426" cy="1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B1D67E7F-E9B8-4281-AF74-3319BCEA6C4E}"/>
                      </a:ext>
                    </a:extLst>
                  </p:cNvPr>
                  <p:cNvSpPr txBox="1"/>
                  <p:nvPr/>
                </p:nvSpPr>
                <p:spPr>
                  <a:xfrm>
                    <a:off x="4335754" y="4489726"/>
                    <a:ext cx="1271306" cy="307777"/>
                  </a:xfrm>
                  <a:prstGeom prst="rect">
                    <a:avLst/>
                  </a:prstGeom>
                  <a:solidFill>
                    <a:srgbClr val="0B8EB8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Main output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8DA3FD9-3932-4CC5-AB53-0F6818BDA9E6}"/>
                      </a:ext>
                    </a:extLst>
                  </p:cNvPr>
                  <p:cNvSpPr txBox="1"/>
                  <p:nvPr/>
                </p:nvSpPr>
                <p:spPr>
                  <a:xfrm>
                    <a:off x="4335754" y="5480642"/>
                    <a:ext cx="1284006" cy="307777"/>
                  </a:xfrm>
                  <a:prstGeom prst="rect">
                    <a:avLst/>
                  </a:prstGeom>
                  <a:solidFill>
                    <a:srgbClr val="0B8EB8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Others’ output</a:t>
                    </a:r>
                  </a:p>
                </p:txBody>
              </p: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C17DF16E-B977-4657-AE50-1B4AAB24FEB8}"/>
                      </a:ext>
                    </a:extLst>
                  </p:cNvPr>
                  <p:cNvCxnSpPr>
                    <a:cxnSpLocks/>
                    <a:endCxn id="96" idx="1"/>
                  </p:cNvCxnSpPr>
                  <p:nvPr/>
                </p:nvCxnSpPr>
                <p:spPr>
                  <a:xfrm>
                    <a:off x="3236096" y="3790141"/>
                    <a:ext cx="268571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EEF2CA0E-BA63-4178-91EC-5ED97AF988AB}"/>
                      </a:ext>
                    </a:extLst>
                  </p:cNvPr>
                  <p:cNvCxnSpPr>
                    <a:cxnSpLocks/>
                    <a:stCxn id="56" idx="3"/>
                  </p:cNvCxnSpPr>
                  <p:nvPr/>
                </p:nvCxnSpPr>
                <p:spPr>
                  <a:xfrm>
                    <a:off x="3105854" y="4685080"/>
                    <a:ext cx="138201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F570BD83-CC20-429B-B0FD-5D3AEC353B36}"/>
                      </a:ext>
                    </a:extLst>
                  </p:cNvPr>
                  <p:cNvCxnSpPr>
                    <a:cxnSpLocks/>
                    <a:stCxn id="6" idx="3"/>
                  </p:cNvCxnSpPr>
                  <p:nvPr/>
                </p:nvCxnSpPr>
                <p:spPr>
                  <a:xfrm>
                    <a:off x="3105854" y="2979609"/>
                    <a:ext cx="134221" cy="0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47A8513A-B892-4E87-B317-694DF84602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40075" y="2981016"/>
                    <a:ext cx="0" cy="1704063"/>
                  </a:xfrm>
                  <a:prstGeom prst="straightConnector1">
                    <a:avLst/>
                  </a:prstGeom>
                  <a:ln w="6350">
                    <a:solidFill>
                      <a:srgbClr val="C34E2D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478AF273-B5C7-4B60-B3BF-98295D4C45F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4667" y="3528531"/>
                    <a:ext cx="1160028" cy="523220"/>
                  </a:xfrm>
                  <a:prstGeom prst="rect">
                    <a:avLst/>
                  </a:prstGeom>
                  <a:solidFill>
                    <a:srgbClr val="C34E2D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Activity output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BD90A2C0-D615-432D-AD28-4272B7ACD7D2}"/>
                      </a:ext>
                    </a:extLst>
                  </p:cNvPr>
                  <p:cNvSpPr txBox="1"/>
                  <p:nvPr/>
                </p:nvSpPr>
                <p:spPr>
                  <a:xfrm>
                    <a:off x="4335754" y="4993785"/>
                    <a:ext cx="1271306" cy="307777"/>
                  </a:xfrm>
                  <a:prstGeom prst="rect">
                    <a:avLst/>
                  </a:prstGeom>
                  <a:solidFill>
                    <a:srgbClr val="0B8EB8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By-product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71FD18A-8D15-4DDF-B82B-909EA02C08C7}"/>
                      </a:ext>
                    </a:extLst>
                  </p:cNvPr>
                  <p:cNvSpPr txBox="1"/>
                  <p:nvPr/>
                </p:nvSpPr>
                <p:spPr>
                  <a:xfrm>
                    <a:off x="5252599" y="3528531"/>
                    <a:ext cx="1224792" cy="523220"/>
                  </a:xfrm>
                  <a:prstGeom prst="rect">
                    <a:avLst/>
                  </a:prstGeom>
                  <a:solidFill>
                    <a:srgbClr val="0B8EB8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Commodity output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1100DC80-3634-44BC-9CD5-A14EE39D13B8}"/>
                      </a:ext>
                    </a:extLst>
                  </p:cNvPr>
                  <p:cNvSpPr txBox="1"/>
                  <p:nvPr/>
                </p:nvSpPr>
                <p:spPr>
                  <a:xfrm>
                    <a:off x="6914954" y="2743278"/>
                    <a:ext cx="1185891" cy="307777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Imports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5DC8C36B-DB41-471F-B788-27414771B9A8}"/>
                      </a:ext>
                    </a:extLst>
                  </p:cNvPr>
                  <p:cNvSpPr txBox="1"/>
                  <p:nvPr/>
                </p:nvSpPr>
                <p:spPr>
                  <a:xfrm>
                    <a:off x="6914954" y="3524147"/>
                    <a:ext cx="1185894" cy="523220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Domestic sales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43A23D06-DB12-48E9-88FB-36F4BEEA9221}"/>
                      </a:ext>
                    </a:extLst>
                  </p:cNvPr>
                  <p:cNvSpPr txBox="1"/>
                  <p:nvPr/>
                </p:nvSpPr>
                <p:spPr>
                  <a:xfrm>
                    <a:off x="6914954" y="4531124"/>
                    <a:ext cx="1185893" cy="307777"/>
                  </a:xfrm>
                  <a:prstGeom prst="rect">
                    <a:avLst/>
                  </a:prstGeom>
                  <a:solidFill>
                    <a:srgbClr val="FFB300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Exports</a:t>
                    </a:r>
                  </a:p>
                </p:txBody>
              </p: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70CF1D44-CC77-41DC-A375-6D7585759D13}"/>
                      </a:ext>
                    </a:extLst>
                  </p:cNvPr>
                  <p:cNvCxnSpPr>
                    <a:cxnSpLocks/>
                    <a:stCxn id="112" idx="3"/>
                    <a:endCxn id="120" idx="1"/>
                  </p:cNvCxnSpPr>
                  <p:nvPr/>
                </p:nvCxnSpPr>
                <p:spPr>
                  <a:xfrm flipV="1">
                    <a:off x="6477391" y="3785757"/>
                    <a:ext cx="437563" cy="4384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AD27ADEE-8E65-4E9F-9A28-F498797DAD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67722" y="3790141"/>
                    <a:ext cx="0" cy="894872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9683A1B4-2900-4D58-A69D-8F75A97FF1CE}"/>
                      </a:ext>
                    </a:extLst>
                  </p:cNvPr>
                  <p:cNvCxnSpPr>
                    <a:cxnSpLocks/>
                    <a:endCxn id="121" idx="1"/>
                  </p:cNvCxnSpPr>
                  <p:nvPr/>
                </p:nvCxnSpPr>
                <p:spPr>
                  <a:xfrm>
                    <a:off x="6667722" y="4685013"/>
                    <a:ext cx="247232" cy="0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2B7DAE6A-9E06-49C4-9BD7-AA77E803217F}"/>
                      </a:ext>
                    </a:extLst>
                  </p:cNvPr>
                  <p:cNvCxnSpPr>
                    <a:cxnSpLocks/>
                    <a:stCxn id="120" idx="3"/>
                    <a:endCxn id="149" idx="1"/>
                  </p:cNvCxnSpPr>
                  <p:nvPr/>
                </p:nvCxnSpPr>
                <p:spPr>
                  <a:xfrm>
                    <a:off x="8100848" y="3785757"/>
                    <a:ext cx="518805" cy="5963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80C935DF-7166-44BC-A2DD-97435B8798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48084" y="2897167"/>
                    <a:ext cx="0" cy="888591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6AC1FD04-B640-4366-8A0C-68E7028530BE}"/>
                      </a:ext>
                    </a:extLst>
                  </p:cNvPr>
                  <p:cNvCxnSpPr>
                    <a:cxnSpLocks/>
                    <a:stCxn id="119" idx="3"/>
                  </p:cNvCxnSpPr>
                  <p:nvPr/>
                </p:nvCxnSpPr>
                <p:spPr>
                  <a:xfrm>
                    <a:off x="8100845" y="2897167"/>
                    <a:ext cx="247239" cy="0"/>
                  </a:xfrm>
                  <a:prstGeom prst="straightConnector1">
                    <a:avLst/>
                  </a:prstGeom>
                  <a:ln>
                    <a:solidFill>
                      <a:srgbClr val="FFB300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1B50D070-F8AB-4A23-96A5-03400876F42A}"/>
                      </a:ext>
                    </a:extLst>
                  </p:cNvPr>
                  <p:cNvGrpSpPr/>
                  <p:nvPr/>
                </p:nvGrpSpPr>
                <p:grpSpPr>
                  <a:xfrm>
                    <a:off x="10211557" y="3119843"/>
                    <a:ext cx="1265149" cy="1855503"/>
                    <a:chOff x="10340073" y="2040651"/>
                    <a:chExt cx="1265149" cy="1855503"/>
                  </a:xfrm>
                </p:grpSpPr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BAD35236-2768-423A-80C3-2B29F3784E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0077" y="2040651"/>
                      <a:ext cx="1265145" cy="307777"/>
                    </a:xfrm>
                    <a:prstGeom prst="rect">
                      <a:avLst/>
                    </a:prstGeom>
                    <a:solidFill>
                      <a:srgbClr val="5C8E3A"/>
                    </a:solidFill>
                    <a:ln>
                      <a:noFill/>
                    </a:ln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Households</a:t>
                      </a:r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7F895AE2-F0CB-440B-9237-C343534D5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0076" y="2558639"/>
                      <a:ext cx="1265145" cy="307777"/>
                    </a:xfrm>
                    <a:prstGeom prst="rect">
                      <a:avLst/>
                    </a:prstGeom>
                    <a:solidFill>
                      <a:srgbClr val="5C8E3A"/>
                    </a:solidFill>
                    <a:ln>
                      <a:noFill/>
                    </a:ln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Government</a:t>
                      </a:r>
                    </a:p>
                  </p:txBody>
                </p:sp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41153C1B-9F94-48E3-9F6D-C69E0B452B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0076" y="3087811"/>
                      <a:ext cx="1265145" cy="307777"/>
                    </a:xfrm>
                    <a:prstGeom prst="rect">
                      <a:avLst/>
                    </a:prstGeom>
                    <a:solidFill>
                      <a:srgbClr val="5C8E3A"/>
                    </a:solidFill>
                    <a:ln>
                      <a:noFill/>
                    </a:ln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Investment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DCE69A4F-D366-4993-B3FE-B80EB0598B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40073" y="3588377"/>
                      <a:ext cx="1265148" cy="307777"/>
                    </a:xfrm>
                    <a:prstGeom prst="rect">
                      <a:avLst/>
                    </a:prstGeom>
                    <a:solidFill>
                      <a:srgbClr val="C34E2D"/>
                    </a:solidFill>
                    <a:ln>
                      <a:noFill/>
                    </a:ln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Intermediate</a:t>
                      </a:r>
                    </a:p>
                  </p:txBody>
                </p:sp>
              </p:grp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B175448E-E75D-476A-A084-F79C3AF593A2}"/>
                      </a:ext>
                    </a:extLst>
                  </p:cNvPr>
                  <p:cNvSpPr txBox="1"/>
                  <p:nvPr/>
                </p:nvSpPr>
                <p:spPr>
                  <a:xfrm>
                    <a:off x="8619653" y="3530110"/>
                    <a:ext cx="1116816" cy="523220"/>
                  </a:xfrm>
                  <a:prstGeom prst="rect">
                    <a:avLst/>
                  </a:prstGeom>
                  <a:solidFill>
                    <a:srgbClr val="5C8E3A"/>
                  </a:solidFill>
                  <a:ln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Composite supply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E54331A-4B89-4DAC-A082-575B0F9ACA0D}"/>
                      </a:ext>
                    </a:extLst>
                  </p:cNvPr>
                  <p:cNvCxnSpPr>
                    <a:cxnSpLocks/>
                    <a:endCxn id="145" idx="1"/>
                  </p:cNvCxnSpPr>
                  <p:nvPr/>
                </p:nvCxnSpPr>
                <p:spPr>
                  <a:xfrm>
                    <a:off x="9931917" y="3273732"/>
                    <a:ext cx="279644" cy="0"/>
                  </a:xfrm>
                  <a:prstGeom prst="straightConnector1">
                    <a:avLst/>
                  </a:prstGeom>
                  <a:ln>
                    <a:solidFill>
                      <a:srgbClr val="5C8E3A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433C9D70-EC59-4647-A811-59DC880E0C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31917" y="3273732"/>
                    <a:ext cx="0" cy="1547724"/>
                  </a:xfrm>
                  <a:prstGeom prst="straightConnector1">
                    <a:avLst/>
                  </a:prstGeom>
                  <a:ln>
                    <a:solidFill>
                      <a:srgbClr val="5C8E3A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55DA61D7-CC7C-470A-A840-D680BF708668}"/>
                      </a:ext>
                    </a:extLst>
                  </p:cNvPr>
                  <p:cNvCxnSpPr>
                    <a:cxnSpLocks/>
                    <a:stCxn id="149" idx="3"/>
                    <a:endCxn id="146" idx="1"/>
                  </p:cNvCxnSpPr>
                  <p:nvPr/>
                </p:nvCxnSpPr>
                <p:spPr>
                  <a:xfrm>
                    <a:off x="9736469" y="3791720"/>
                    <a:ext cx="475091" cy="0"/>
                  </a:xfrm>
                  <a:prstGeom prst="straightConnector1">
                    <a:avLst/>
                  </a:prstGeom>
                  <a:ln>
                    <a:solidFill>
                      <a:srgbClr val="5C8E3A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10AE8973-9E0F-4E9B-B853-147CEC44C86B}"/>
                      </a:ext>
                    </a:extLst>
                  </p:cNvPr>
                  <p:cNvCxnSpPr>
                    <a:cxnSpLocks/>
                    <a:endCxn id="147" idx="1"/>
                  </p:cNvCxnSpPr>
                  <p:nvPr/>
                </p:nvCxnSpPr>
                <p:spPr>
                  <a:xfrm>
                    <a:off x="9931917" y="4320892"/>
                    <a:ext cx="279643" cy="0"/>
                  </a:xfrm>
                  <a:prstGeom prst="straightConnector1">
                    <a:avLst/>
                  </a:prstGeom>
                  <a:ln>
                    <a:solidFill>
                      <a:srgbClr val="5C8E3A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DB1BD60F-9A2E-4B53-A21F-1339BEE6272C}"/>
                      </a:ext>
                    </a:extLst>
                  </p:cNvPr>
                  <p:cNvCxnSpPr>
                    <a:cxnSpLocks/>
                    <a:endCxn id="148" idx="1"/>
                  </p:cNvCxnSpPr>
                  <p:nvPr/>
                </p:nvCxnSpPr>
                <p:spPr>
                  <a:xfrm>
                    <a:off x="9931917" y="4821456"/>
                    <a:ext cx="279640" cy="2"/>
                  </a:xfrm>
                  <a:prstGeom prst="straightConnector1">
                    <a:avLst/>
                  </a:prstGeom>
                  <a:ln>
                    <a:solidFill>
                      <a:srgbClr val="5C8E3A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052E3451-493E-4C60-B9C0-FAE8C43104FB}"/>
                      </a:ext>
                    </a:extLst>
                  </p:cNvPr>
                  <p:cNvCxnSpPr>
                    <a:cxnSpLocks/>
                    <a:stCxn id="96" idx="2"/>
                  </p:cNvCxnSpPr>
                  <p:nvPr/>
                </p:nvCxnSpPr>
                <p:spPr>
                  <a:xfrm>
                    <a:off x="4084681" y="4051751"/>
                    <a:ext cx="0" cy="1095923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2118BE79-389E-4DED-87BB-119DF6BBAC52}"/>
                      </a:ext>
                    </a:extLst>
                  </p:cNvPr>
                  <p:cNvCxnSpPr>
                    <a:cxnSpLocks/>
                    <a:stCxn id="112" idx="2"/>
                  </p:cNvCxnSpPr>
                  <p:nvPr/>
                </p:nvCxnSpPr>
                <p:spPr>
                  <a:xfrm>
                    <a:off x="5864995" y="4051751"/>
                    <a:ext cx="0" cy="1582780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headEnd type="triangle"/>
                    <a:tailEnd type="none" w="lg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F2D81390-EAF9-4927-8C8E-7493F9FADBCC}"/>
                      </a:ext>
                    </a:extLst>
                  </p:cNvPr>
                  <p:cNvCxnSpPr>
                    <a:cxnSpLocks/>
                    <a:endCxn id="76" idx="1"/>
                  </p:cNvCxnSpPr>
                  <p:nvPr/>
                </p:nvCxnSpPr>
                <p:spPr>
                  <a:xfrm>
                    <a:off x="4084681" y="4643615"/>
                    <a:ext cx="251073" cy="0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7979E175-8C22-4A99-B57C-C6C5D5A11575}"/>
                      </a:ext>
                    </a:extLst>
                  </p:cNvPr>
                  <p:cNvCxnSpPr>
                    <a:cxnSpLocks/>
                    <a:endCxn id="111" idx="1"/>
                  </p:cNvCxnSpPr>
                  <p:nvPr/>
                </p:nvCxnSpPr>
                <p:spPr>
                  <a:xfrm>
                    <a:off x="4084681" y="5147674"/>
                    <a:ext cx="251073" cy="0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00E9041E-ADBE-4C14-BE6C-D281359BB1CE}"/>
                      </a:ext>
                    </a:extLst>
                  </p:cNvPr>
                  <p:cNvCxnSpPr>
                    <a:cxnSpLocks/>
                    <a:stCxn id="76" idx="3"/>
                  </p:cNvCxnSpPr>
                  <p:nvPr/>
                </p:nvCxnSpPr>
                <p:spPr>
                  <a:xfrm>
                    <a:off x="5607060" y="4643615"/>
                    <a:ext cx="257935" cy="0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402B9D73-676E-4818-84C0-E438F3B3E7D6}"/>
                      </a:ext>
                    </a:extLst>
                  </p:cNvPr>
                  <p:cNvCxnSpPr>
                    <a:cxnSpLocks/>
                    <a:stCxn id="77" idx="3"/>
                  </p:cNvCxnSpPr>
                  <p:nvPr/>
                </p:nvCxnSpPr>
                <p:spPr>
                  <a:xfrm>
                    <a:off x="5619760" y="5634531"/>
                    <a:ext cx="245235" cy="0"/>
                  </a:xfrm>
                  <a:prstGeom prst="straightConnector1">
                    <a:avLst/>
                  </a:prstGeom>
                  <a:ln>
                    <a:solidFill>
                      <a:srgbClr val="0B8EB8"/>
                    </a:solidFill>
                    <a:tailEnd type="non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61FE36F6-6B96-407D-A997-584F83630876}"/>
                    </a:ext>
                  </a:extLst>
                </p:cNvPr>
                <p:cNvSpPr txBox="1"/>
                <p:nvPr/>
              </p:nvSpPr>
              <p:spPr>
                <a:xfrm>
                  <a:off x="368359" y="2050941"/>
                  <a:ext cx="4481587" cy="869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C34E2D"/>
                      </a:solidFill>
                    </a:rPr>
                    <a:t>Factory</a:t>
                  </a:r>
                </a:p>
                <a:p>
                  <a:pPr algn="ctr"/>
                  <a:r>
                    <a:rPr lang="en-US" sz="1050" dirty="0">
                      <a:solidFill>
                        <a:srgbClr val="C34E2D"/>
                      </a:solidFill>
                    </a:rPr>
                    <a:t>Activities combine factor and intermediate inputs to produce activity output</a:t>
                  </a:r>
                </a:p>
                <a:p>
                  <a:pPr algn="ctr"/>
                  <a:endParaRPr lang="en-US" sz="2000" b="1" dirty="0">
                    <a:solidFill>
                      <a:srgbClr val="C34E2D"/>
                    </a:solidFill>
                  </a:endParaRP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5B7E090A-468F-4CE8-83BF-8AA71D83C7DA}"/>
                    </a:ext>
                  </a:extLst>
                </p:cNvPr>
                <p:cNvSpPr txBox="1"/>
                <p:nvPr/>
              </p:nvSpPr>
              <p:spPr>
                <a:xfrm>
                  <a:off x="4857397" y="2050423"/>
                  <a:ext cx="1662792" cy="119263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0B8EB8"/>
                      </a:solidFill>
                    </a:rPr>
                    <a:t>Warehouse</a:t>
                  </a:r>
                </a:p>
                <a:p>
                  <a:pPr algn="ctr"/>
                  <a:r>
                    <a:rPr lang="en-US" sz="1050" dirty="0">
                      <a:solidFill>
                        <a:srgbClr val="0B8EB8"/>
                      </a:solidFill>
                    </a:rPr>
                    <a:t>Warehouse sorts outputs from activities into bundles of like commodities</a:t>
                  </a:r>
                </a:p>
                <a:p>
                  <a:pPr algn="ctr"/>
                  <a:endParaRPr lang="en-US" sz="2000" b="1" dirty="0">
                    <a:solidFill>
                      <a:srgbClr val="0B8EB8"/>
                    </a:solidFill>
                  </a:endParaRP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4697BB9B-6C8B-4B74-A131-95471D62476D}"/>
                    </a:ext>
                  </a:extLst>
                </p:cNvPr>
                <p:cNvSpPr txBox="1"/>
                <p:nvPr/>
              </p:nvSpPr>
              <p:spPr>
                <a:xfrm>
                  <a:off x="8432974" y="2045044"/>
                  <a:ext cx="3186193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5C8E3A"/>
                      </a:solidFill>
                    </a:rPr>
                    <a:t>Market</a:t>
                  </a:r>
                </a:p>
                <a:p>
                  <a:pPr algn="ctr"/>
                  <a:r>
                    <a:rPr lang="en-US" sz="1050" dirty="0">
                      <a:solidFill>
                        <a:srgbClr val="5C8E3A"/>
                      </a:solidFill>
                    </a:rPr>
                    <a:t>Composite supply is either sold to final demanders or to producers as inputs </a:t>
                  </a:r>
                </a:p>
              </p:txBody>
            </p:sp>
          </p:grp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65963B1A-F53C-4139-A21E-49453C96FCC2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>
                <a:off x="10748790" y="5556055"/>
                <a:ext cx="0" cy="446050"/>
              </a:xfrm>
              <a:prstGeom prst="straightConnector1">
                <a:avLst/>
              </a:prstGeom>
              <a:ln>
                <a:solidFill>
                  <a:srgbClr val="C34E2D"/>
                </a:solidFill>
                <a:prstDash val="dash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5AEB9D50-F96A-42D2-9521-D2EFA6FBE0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0088" y="6002105"/>
                <a:ext cx="388702" cy="0"/>
              </a:xfrm>
              <a:prstGeom prst="straightConnector1">
                <a:avLst/>
              </a:prstGeom>
              <a:ln>
                <a:solidFill>
                  <a:srgbClr val="C34E2D"/>
                </a:solidFill>
                <a:prstDash val="dash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D85E666-1FD6-4377-A1BD-1A363D0FA799}"/>
                  </a:ext>
                </a:extLst>
              </p:cNvPr>
              <p:cNvSpPr txBox="1"/>
              <p:nvPr/>
            </p:nvSpPr>
            <p:spPr>
              <a:xfrm>
                <a:off x="1494572" y="3514586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34E2D"/>
                    </a:solidFill>
                  </a:rPr>
                  <a:t>×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4C8C2E3D-7143-4C62-BF7C-B4656E2CA75E}"/>
                  </a:ext>
                </a:extLst>
              </p:cNvPr>
              <p:cNvSpPr txBox="1"/>
              <p:nvPr/>
            </p:nvSpPr>
            <p:spPr>
              <a:xfrm>
                <a:off x="5509131" y="5532101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B8EB8"/>
                    </a:solidFill>
                  </a:rPr>
                  <a:t>×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CF42E3E1-D298-4DCC-BFAB-50286A6BD67E}"/>
                  </a:ext>
                </a:extLst>
              </p:cNvPr>
              <p:cNvSpPr txBox="1"/>
              <p:nvPr/>
            </p:nvSpPr>
            <p:spPr>
              <a:xfrm>
                <a:off x="6518317" y="4664583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B300"/>
                    </a:solidFill>
                  </a:rPr>
                  <a:t>×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EC9C3298-6C97-4FFF-B953-AB72CFA51D9C}"/>
                  </a:ext>
                </a:extLst>
              </p:cNvPr>
              <p:cNvSpPr txBox="1"/>
              <p:nvPr/>
            </p:nvSpPr>
            <p:spPr>
              <a:xfrm>
                <a:off x="7967610" y="3718464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B300"/>
                    </a:solidFill>
                  </a:rPr>
                  <a:t>×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83C46CEE-8286-4C7D-A349-81A3DEE68498}"/>
                  </a:ext>
                </a:extLst>
              </p:cNvPr>
              <p:cNvSpPr txBox="1"/>
              <p:nvPr/>
            </p:nvSpPr>
            <p:spPr>
              <a:xfrm>
                <a:off x="1484425" y="5259909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34E2D"/>
                    </a:solidFill>
                  </a:rPr>
                  <a:t>=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5FBE2A2B-A4CF-4011-9EAB-4253C1AADE08}"/>
                  </a:ext>
                </a:extLst>
              </p:cNvPr>
              <p:cNvSpPr txBox="1"/>
              <p:nvPr/>
            </p:nvSpPr>
            <p:spPr>
              <a:xfrm>
                <a:off x="3108648" y="4305331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C34E2D"/>
                    </a:solidFill>
                  </a:rPr>
                  <a:t>=</a:t>
                </a: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6878DC74-4729-4B3B-8B53-AC3333C42C80}"/>
                  </a:ext>
                </a:extLst>
              </p:cNvPr>
              <p:cNvSpPr txBox="1"/>
              <p:nvPr/>
            </p:nvSpPr>
            <p:spPr>
              <a:xfrm>
                <a:off x="3892777" y="5281323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B8EB8"/>
                    </a:solidFill>
                  </a:rPr>
                  <a:t>=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D165739-32C7-416D-B476-6EAD206353C2}"/>
                  </a:ext>
                </a:extLst>
              </p:cNvPr>
              <p:cNvSpPr txBox="1"/>
              <p:nvPr/>
            </p:nvSpPr>
            <p:spPr>
              <a:xfrm>
                <a:off x="9783386" y="3800662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5C8E3A"/>
                    </a:solidFill>
                  </a:rPr>
                  <a:t>=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E5102FDD-DDD6-4D90-96C7-1661F999F1E8}"/>
                  </a:ext>
                </a:extLst>
              </p:cNvPr>
              <p:cNvSpPr txBox="1"/>
              <p:nvPr/>
            </p:nvSpPr>
            <p:spPr>
              <a:xfrm>
                <a:off x="9783386" y="4316341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5C8E3A"/>
                    </a:solidFill>
                  </a:rPr>
                  <a:t>=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AAD2323D-6D9A-4D15-88F9-E994D3D0ADFF}"/>
                  </a:ext>
                </a:extLst>
              </p:cNvPr>
              <p:cNvSpPr txBox="1"/>
              <p:nvPr/>
            </p:nvSpPr>
            <p:spPr>
              <a:xfrm>
                <a:off x="9798716" y="4836798"/>
                <a:ext cx="355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5C8E3A"/>
                    </a:solidFill>
                  </a:rPr>
                  <a:t>=</a:t>
                </a: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C1F46828-87BF-49AD-8B39-0314F0AF7635}"/>
                  </a:ext>
                </a:extLst>
              </p:cNvPr>
              <p:cNvSpPr txBox="1"/>
              <p:nvPr/>
            </p:nvSpPr>
            <p:spPr>
              <a:xfrm>
                <a:off x="1794070" y="5895789"/>
                <a:ext cx="1764427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1400" b="1" dirty="0">
                    <a:solidFill>
                      <a:srgbClr val="C34E2D"/>
                    </a:solidFill>
                  </a:rPr>
                  <a:t>× </a:t>
                </a:r>
                <a:r>
                  <a:rPr lang="en-US" sz="1100" dirty="0">
                    <a:solidFill>
                      <a:srgbClr val="C34E2D"/>
                    </a:solidFill>
                  </a:rPr>
                  <a:t>Price-driven substitution</a:t>
                </a:r>
                <a:r>
                  <a:rPr lang="en-US" sz="1600" b="1" dirty="0">
                    <a:solidFill>
                      <a:srgbClr val="C34E2D"/>
                    </a:solidFill>
                  </a:rPr>
                  <a:t>  </a:t>
                </a:r>
                <a:endParaRPr lang="en-US" sz="1400" b="1" dirty="0">
                  <a:solidFill>
                    <a:srgbClr val="C34E2D"/>
                  </a:solidFill>
                </a:endParaRPr>
              </a:p>
              <a:p>
                <a:r>
                  <a:rPr lang="en-US" sz="1400" b="1" dirty="0">
                    <a:solidFill>
                      <a:srgbClr val="C34E2D"/>
                    </a:solidFill>
                  </a:rPr>
                  <a:t>= </a:t>
                </a:r>
                <a:r>
                  <a:rPr lang="en-US" sz="1100" dirty="0">
                    <a:solidFill>
                      <a:srgbClr val="C34E2D"/>
                    </a:solidFill>
                  </a:rPr>
                  <a:t>No substitution</a:t>
                </a:r>
                <a:endParaRPr lang="en-US" sz="1400" dirty="0">
                  <a:solidFill>
                    <a:srgbClr val="C34E2D"/>
                  </a:solidFill>
                </a:endParaRPr>
              </a:p>
            </p:txBody>
          </p:sp>
        </p:grp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F83F3962-A5BD-4EED-AA22-4798282F244A}"/>
                </a:ext>
              </a:extLst>
            </p:cNvPr>
            <p:cNvSpPr txBox="1"/>
            <p:nvPr/>
          </p:nvSpPr>
          <p:spPr>
            <a:xfrm>
              <a:off x="6491346" y="2121614"/>
              <a:ext cx="1880433" cy="119263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Trade</a:t>
              </a:r>
            </a:p>
            <a:p>
              <a:pPr algn="ctr"/>
              <a:r>
                <a:rPr lang="en-US" sz="1050" dirty="0">
                  <a:solidFill>
                    <a:srgbClr val="FFC000"/>
                  </a:solidFill>
                </a:rPr>
                <a:t>Commodity output is traded in export or domestic markets – latter is combined with imports</a:t>
              </a:r>
            </a:p>
            <a:p>
              <a:pPr algn="ctr"/>
              <a:endParaRPr lang="en-US" sz="20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518423C-2F04-A996-AF2F-6C1DB429976E}"/>
              </a:ext>
            </a:extLst>
          </p:cNvPr>
          <p:cNvSpPr txBox="1"/>
          <p:nvPr/>
        </p:nvSpPr>
        <p:spPr>
          <a:xfrm>
            <a:off x="145465" y="873402"/>
            <a:ext cx="5223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Equilibrium:</a:t>
            </a:r>
            <a:r>
              <a:rPr lang="en-US" sz="1400" dirty="0"/>
              <a:t> Total commodity supply must equal total demand </a:t>
            </a:r>
          </a:p>
          <a:p>
            <a:r>
              <a:rPr lang="en-US" sz="1400" dirty="0"/>
              <a:t>	 (mediated by prices changes)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C1DFAE-52FD-086D-247E-5D48EE5BDA6F}"/>
              </a:ext>
            </a:extLst>
          </p:cNvPr>
          <p:cNvSpPr/>
          <p:nvPr/>
        </p:nvSpPr>
        <p:spPr>
          <a:xfrm>
            <a:off x="10399599" y="766168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03747B8-7364-19BF-7754-1937E9FC174B}"/>
              </a:ext>
            </a:extLst>
          </p:cNvPr>
          <p:cNvSpPr/>
          <p:nvPr/>
        </p:nvSpPr>
        <p:spPr>
          <a:xfrm>
            <a:off x="9598570" y="1500324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7A676B0-FA1B-957A-0069-5947981BC50E}"/>
              </a:ext>
            </a:extLst>
          </p:cNvPr>
          <p:cNvSpPr/>
          <p:nvPr/>
        </p:nvSpPr>
        <p:spPr>
          <a:xfrm>
            <a:off x="9598571" y="523696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A454760-A2EE-62EF-AC08-5C70CCFDD2B3}"/>
              </a:ext>
            </a:extLst>
          </p:cNvPr>
          <p:cNvSpPr/>
          <p:nvPr/>
        </p:nvSpPr>
        <p:spPr>
          <a:xfrm>
            <a:off x="9199366" y="1747306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C8DB3E-DF8F-0F57-CBB6-C4CEF8644F1D}"/>
              </a:ext>
            </a:extLst>
          </p:cNvPr>
          <p:cNvSpPr/>
          <p:nvPr/>
        </p:nvSpPr>
        <p:spPr>
          <a:xfrm>
            <a:off x="9199367" y="76590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934971-9FC8-E5BD-CE37-D83D48632BFB}"/>
              </a:ext>
            </a:extLst>
          </p:cNvPr>
          <p:cNvSpPr/>
          <p:nvPr/>
        </p:nvSpPr>
        <p:spPr>
          <a:xfrm>
            <a:off x="9199367" y="1010836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7EC76E-2F5B-FC7D-28CF-5AB2FFA488B8}"/>
              </a:ext>
            </a:extLst>
          </p:cNvPr>
          <p:cNvSpPr txBox="1"/>
          <p:nvPr/>
        </p:nvSpPr>
        <p:spPr>
          <a:xfrm>
            <a:off x="7329575" y="609859"/>
            <a:ext cx="146694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200" b="1" dirty="0"/>
              <a:t>A</a:t>
            </a:r>
            <a:r>
              <a:rPr lang="en-US" sz="12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C	</a:t>
            </a:r>
            <a:r>
              <a:rPr lang="en-US" sz="12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F	</a:t>
            </a:r>
            <a:r>
              <a:rPr lang="en-US" sz="12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200" b="1" dirty="0"/>
              <a:t>D	</a:t>
            </a:r>
            <a:r>
              <a:rPr lang="en-US" sz="1200" dirty="0"/>
              <a:t>= Final demand</a:t>
            </a:r>
            <a:endParaRPr lang="en-US" sz="800" dirty="0"/>
          </a:p>
          <a:p>
            <a:pPr>
              <a:tabLst>
                <a:tab pos="285750" algn="l"/>
              </a:tabLst>
            </a:pPr>
            <a:r>
              <a:rPr lang="en-US" sz="1200" b="1" dirty="0"/>
              <a:t>W</a:t>
            </a:r>
            <a:r>
              <a:rPr lang="en-US" sz="1200" dirty="0"/>
              <a:t>	= Rest of world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544F93-FE65-2176-7C96-1A4CDB47BE3D}"/>
              </a:ext>
            </a:extLst>
          </p:cNvPr>
          <p:cNvSpPr/>
          <p:nvPr/>
        </p:nvSpPr>
        <p:spPr>
          <a:xfrm>
            <a:off x="10803972" y="772711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5" name="Table 114">
            <a:extLst>
              <a:ext uri="{FF2B5EF4-FFF2-40B4-BE49-F238E27FC236}">
                <a16:creationId xmlns:a16="http://schemas.microsoft.com/office/drawing/2014/main" id="{756070EE-46D8-0546-C44B-CD9CC9C2F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48729"/>
              </p:ext>
            </p:extLst>
          </p:nvPr>
        </p:nvGraphicFramePr>
        <p:xfrm>
          <a:off x="8799107" y="278551"/>
          <a:ext cx="279977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968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399968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95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165E4EE-D5A7-4A7F-B991-169C672E4119}"/>
              </a:ext>
            </a:extLst>
          </p:cNvPr>
          <p:cNvSpPr txBox="1"/>
          <p:nvPr/>
        </p:nvSpPr>
        <p:spPr>
          <a:xfrm>
            <a:off x="325437" y="3833111"/>
            <a:ext cx="27997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400" b="1" dirty="0"/>
              <a:t>A</a:t>
            </a:r>
            <a:r>
              <a:rPr lang="en-US" sz="1400" dirty="0"/>
              <a:t>	= Activities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C	</a:t>
            </a:r>
            <a:r>
              <a:rPr lang="en-US" sz="1400" dirty="0"/>
              <a:t>= Commodities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F	</a:t>
            </a:r>
            <a:r>
              <a:rPr lang="en-US" sz="1400" dirty="0"/>
              <a:t>= Factors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H	</a:t>
            </a:r>
            <a:r>
              <a:rPr lang="en-US" sz="1400" dirty="0"/>
              <a:t>= Households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G	</a:t>
            </a:r>
            <a:r>
              <a:rPr lang="en-US" sz="1400" dirty="0"/>
              <a:t>= Government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I	</a:t>
            </a:r>
            <a:r>
              <a:rPr lang="en-US" sz="1400" dirty="0"/>
              <a:t>= Investment</a:t>
            </a:r>
          </a:p>
          <a:p>
            <a:pPr>
              <a:tabLst>
                <a:tab pos="285750" algn="l"/>
              </a:tabLst>
            </a:pPr>
            <a:r>
              <a:rPr lang="en-US" sz="1400" b="1" dirty="0"/>
              <a:t>W</a:t>
            </a:r>
            <a:r>
              <a:rPr lang="en-US" sz="1400" dirty="0"/>
              <a:t>	= Rest of world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579BD-EA04-40C6-B8F3-B16544C9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Institutions | </a:t>
            </a:r>
            <a:r>
              <a:rPr lang="en-US" b="0" dirty="0"/>
              <a:t>Incomes &amp; Spending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EB57F6-1C59-4FB4-BAF5-EC37AF22AF56}"/>
              </a:ext>
            </a:extLst>
          </p:cNvPr>
          <p:cNvSpPr/>
          <p:nvPr/>
        </p:nvSpPr>
        <p:spPr>
          <a:xfrm>
            <a:off x="1919442" y="2075899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7CA05-19E7-49A7-BE12-81AC27565893}"/>
              </a:ext>
            </a:extLst>
          </p:cNvPr>
          <p:cNvSpPr/>
          <p:nvPr/>
        </p:nvSpPr>
        <p:spPr>
          <a:xfrm>
            <a:off x="3125210" y="2071626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F6B642-59B7-4C2E-A065-568BECCCFA17}"/>
              </a:ext>
            </a:extLst>
          </p:cNvPr>
          <p:cNvSpPr/>
          <p:nvPr/>
        </p:nvSpPr>
        <p:spPr>
          <a:xfrm>
            <a:off x="1109660" y="3295967"/>
            <a:ext cx="399205" cy="238125"/>
          </a:xfrm>
          <a:prstGeom prst="rect">
            <a:avLst/>
          </a:prstGeom>
          <a:solidFill>
            <a:srgbClr val="FFB3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3FC825-2467-4747-AD89-27084D1AA829}"/>
              </a:ext>
            </a:extLst>
          </p:cNvPr>
          <p:cNvSpPr/>
          <p:nvPr/>
        </p:nvSpPr>
        <p:spPr>
          <a:xfrm>
            <a:off x="1109661" y="1826532"/>
            <a:ext cx="399205" cy="238125"/>
          </a:xfrm>
          <a:prstGeom prst="rect">
            <a:avLst/>
          </a:prstGeom>
          <a:solidFill>
            <a:srgbClr val="0B8EB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E31EF-0461-41FD-83DE-05A011872197}"/>
              </a:ext>
            </a:extLst>
          </p:cNvPr>
          <p:cNvSpPr/>
          <p:nvPr/>
        </p:nvSpPr>
        <p:spPr>
          <a:xfrm>
            <a:off x="716276" y="353898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D82747-BD10-4EE9-8D93-7DBACC2382A1}"/>
              </a:ext>
            </a:extLst>
          </p:cNvPr>
          <p:cNvSpPr/>
          <p:nvPr/>
        </p:nvSpPr>
        <p:spPr>
          <a:xfrm>
            <a:off x="710457" y="2069896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D01698-7A72-4A17-98B2-6BA28FABAF94}"/>
              </a:ext>
            </a:extLst>
          </p:cNvPr>
          <p:cNvSpPr/>
          <p:nvPr/>
        </p:nvSpPr>
        <p:spPr>
          <a:xfrm>
            <a:off x="710457" y="2314831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C0D85-9B9B-45FA-9CEF-279CBDA99DC1}"/>
              </a:ext>
            </a:extLst>
          </p:cNvPr>
          <p:cNvSpPr txBox="1"/>
          <p:nvPr/>
        </p:nvSpPr>
        <p:spPr>
          <a:xfrm>
            <a:off x="310197" y="1202770"/>
            <a:ext cx="265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SAM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A6366A-D10E-4694-B088-2FD577FB9955}"/>
              </a:ext>
            </a:extLst>
          </p:cNvPr>
          <p:cNvSpPr/>
          <p:nvPr/>
        </p:nvSpPr>
        <p:spPr>
          <a:xfrm>
            <a:off x="2326949" y="2075899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E82E85-B12E-4898-A096-DF9037463E86}"/>
              </a:ext>
            </a:extLst>
          </p:cNvPr>
          <p:cNvSpPr/>
          <p:nvPr/>
        </p:nvSpPr>
        <p:spPr>
          <a:xfrm>
            <a:off x="2718906" y="2069896"/>
            <a:ext cx="399205" cy="238125"/>
          </a:xfrm>
          <a:prstGeom prst="rect">
            <a:avLst/>
          </a:prstGeom>
          <a:solidFill>
            <a:srgbClr val="5C8E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FA742F-3731-4436-B2D8-AC50D1295118}"/>
              </a:ext>
            </a:extLst>
          </p:cNvPr>
          <p:cNvSpPr/>
          <p:nvPr/>
        </p:nvSpPr>
        <p:spPr>
          <a:xfrm>
            <a:off x="1916269" y="2560113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8ADF70-7716-4827-A6E8-C04CCE19576D}"/>
              </a:ext>
            </a:extLst>
          </p:cNvPr>
          <p:cNvSpPr/>
          <p:nvPr/>
        </p:nvSpPr>
        <p:spPr>
          <a:xfrm>
            <a:off x="1915635" y="2559846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B0B43F-C3D7-4993-B4F9-1989C5051D41}"/>
              </a:ext>
            </a:extLst>
          </p:cNvPr>
          <p:cNvSpPr/>
          <p:nvPr/>
        </p:nvSpPr>
        <p:spPr>
          <a:xfrm>
            <a:off x="2322246" y="2559846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10D430-4FAF-4B79-A920-1D01ADDF227A}"/>
              </a:ext>
            </a:extLst>
          </p:cNvPr>
          <p:cNvSpPr/>
          <p:nvPr/>
        </p:nvSpPr>
        <p:spPr>
          <a:xfrm>
            <a:off x="2318792" y="2566563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26C8BF-19F2-4940-B273-C331B4B38F28}"/>
              </a:ext>
            </a:extLst>
          </p:cNvPr>
          <p:cNvSpPr/>
          <p:nvPr/>
        </p:nvSpPr>
        <p:spPr>
          <a:xfrm>
            <a:off x="3124330" y="2559845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D7C8D-B6DA-44E4-8C78-73E69FD8E86A}"/>
              </a:ext>
            </a:extLst>
          </p:cNvPr>
          <p:cNvSpPr/>
          <p:nvPr/>
        </p:nvSpPr>
        <p:spPr>
          <a:xfrm>
            <a:off x="3126732" y="2558834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27112F-9BA6-4A77-9993-13E714AAE962}"/>
              </a:ext>
            </a:extLst>
          </p:cNvPr>
          <p:cNvSpPr/>
          <p:nvPr/>
        </p:nvSpPr>
        <p:spPr>
          <a:xfrm>
            <a:off x="1919868" y="2806552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968793-AFE9-4D30-9605-9B39DF096B5C}"/>
              </a:ext>
            </a:extLst>
          </p:cNvPr>
          <p:cNvSpPr/>
          <p:nvPr/>
        </p:nvSpPr>
        <p:spPr>
          <a:xfrm>
            <a:off x="1921754" y="2801448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F19BF7-CD09-4EEC-8A1B-4AF28A12CC3E}"/>
              </a:ext>
            </a:extLst>
          </p:cNvPr>
          <p:cNvSpPr/>
          <p:nvPr/>
        </p:nvSpPr>
        <p:spPr>
          <a:xfrm>
            <a:off x="1517780" y="2562351"/>
            <a:ext cx="399205" cy="238125"/>
          </a:xfrm>
          <a:prstGeom prst="rect">
            <a:avLst/>
          </a:prstGeom>
          <a:solidFill>
            <a:srgbClr val="C34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6B2288-9C6E-4B46-A151-18F8F7D95966}"/>
              </a:ext>
            </a:extLst>
          </p:cNvPr>
          <p:cNvSpPr/>
          <p:nvPr/>
        </p:nvSpPr>
        <p:spPr>
          <a:xfrm>
            <a:off x="1920778" y="2073125"/>
            <a:ext cx="399205" cy="238125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C9C1F4-824B-4251-8533-CDEE8FB09EDA}"/>
              </a:ext>
            </a:extLst>
          </p:cNvPr>
          <p:cNvGrpSpPr/>
          <p:nvPr/>
        </p:nvGrpSpPr>
        <p:grpSpPr>
          <a:xfrm>
            <a:off x="3998442" y="1428380"/>
            <a:ext cx="2494714" cy="2637461"/>
            <a:chOff x="6521713" y="1180068"/>
            <a:chExt cx="2494714" cy="263746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2586C7-0500-439C-B929-ECF361660737}"/>
                </a:ext>
              </a:extLst>
            </p:cNvPr>
            <p:cNvSpPr txBox="1"/>
            <p:nvPr/>
          </p:nvSpPr>
          <p:spPr>
            <a:xfrm>
              <a:off x="7009827" y="1180068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Households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1A369A-A39E-4AD2-B7A8-E2D08EA6538C}"/>
                </a:ext>
              </a:extLst>
            </p:cNvPr>
            <p:cNvSpPr txBox="1"/>
            <p:nvPr/>
          </p:nvSpPr>
          <p:spPr>
            <a:xfrm>
              <a:off x="7193977" y="1879991"/>
              <a:ext cx="1676400" cy="369332"/>
            </a:xfrm>
            <a:prstGeom prst="rect">
              <a:avLst/>
            </a:prstGeom>
            <a:solidFill>
              <a:srgbClr val="C34E2D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Factor earnings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DD446D-A6E6-4E21-9095-89C186A24173}"/>
                </a:ext>
              </a:extLst>
            </p:cNvPr>
            <p:cNvSpPr txBox="1"/>
            <p:nvPr/>
          </p:nvSpPr>
          <p:spPr>
            <a:xfrm>
              <a:off x="7193977" y="2633410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Transfers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652EEF-D6EC-41C0-A0CE-2F2B5A9BF37A}"/>
                </a:ext>
              </a:extLst>
            </p:cNvPr>
            <p:cNvSpPr txBox="1"/>
            <p:nvPr/>
          </p:nvSpPr>
          <p:spPr>
            <a:xfrm>
              <a:off x="7193977" y="3372074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Remittances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37D1BE-F58D-45B6-B966-C7E109DE2A46}"/>
                </a:ext>
              </a:extLst>
            </p:cNvPr>
            <p:cNvSpPr txBox="1"/>
            <p:nvPr/>
          </p:nvSpPr>
          <p:spPr>
            <a:xfrm>
              <a:off x="7568627" y="2249227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BE3AF1-32A7-4E89-B4C8-90808004C712}"/>
                </a:ext>
              </a:extLst>
            </p:cNvPr>
            <p:cNvSpPr txBox="1"/>
            <p:nvPr/>
          </p:nvSpPr>
          <p:spPr>
            <a:xfrm>
              <a:off x="7568627" y="3002742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E824E1-3AF8-468A-93D6-32049D295D2B}"/>
                </a:ext>
              </a:extLst>
            </p:cNvPr>
            <p:cNvSpPr txBox="1"/>
            <p:nvPr/>
          </p:nvSpPr>
          <p:spPr>
            <a:xfrm rot="16200000">
              <a:off x="5718468" y="2611602"/>
              <a:ext cx="200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Total income</a:t>
              </a:r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74B7096D-5322-4FF6-8492-8CCEE2BBB256}"/>
                </a:ext>
              </a:extLst>
            </p:cNvPr>
            <p:cNvSpPr/>
            <p:nvPr/>
          </p:nvSpPr>
          <p:spPr>
            <a:xfrm>
              <a:off x="6925048" y="1810950"/>
              <a:ext cx="120650" cy="200657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B1C9FE9-7EA6-46B6-9754-95A13578A1C8}"/>
              </a:ext>
            </a:extLst>
          </p:cNvPr>
          <p:cNvGrpSpPr/>
          <p:nvPr/>
        </p:nvGrpSpPr>
        <p:grpSpPr>
          <a:xfrm>
            <a:off x="4003513" y="4026877"/>
            <a:ext cx="2343593" cy="2528422"/>
            <a:chOff x="6526784" y="3778565"/>
            <a:chExt cx="2343593" cy="25284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704D42-5479-4A79-BE03-E4128A05E9AF}"/>
                </a:ext>
              </a:extLst>
            </p:cNvPr>
            <p:cNvSpPr txBox="1"/>
            <p:nvPr/>
          </p:nvSpPr>
          <p:spPr>
            <a:xfrm>
              <a:off x="7193977" y="4365506"/>
              <a:ext cx="1676400" cy="369332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Consumption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692474-BA3D-4EAF-90B7-40C6B4B46D18}"/>
                </a:ext>
              </a:extLst>
            </p:cNvPr>
            <p:cNvSpPr txBox="1"/>
            <p:nvPr/>
          </p:nvSpPr>
          <p:spPr>
            <a:xfrm>
              <a:off x="7193977" y="5857685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Savings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EA247E-97D6-4E66-84DE-15C89D47A144}"/>
                </a:ext>
              </a:extLst>
            </p:cNvPr>
            <p:cNvSpPr txBox="1"/>
            <p:nvPr/>
          </p:nvSpPr>
          <p:spPr>
            <a:xfrm>
              <a:off x="7193977" y="5119021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Direct taxes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D03B1A-356C-48EE-82C8-84DB4DDC4A92}"/>
                </a:ext>
              </a:extLst>
            </p:cNvPr>
            <p:cNvSpPr txBox="1"/>
            <p:nvPr/>
          </p:nvSpPr>
          <p:spPr>
            <a:xfrm>
              <a:off x="7568627" y="4736989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07AA07-CE0D-4451-BF64-2D432EF3F85F}"/>
                </a:ext>
              </a:extLst>
            </p:cNvPr>
            <p:cNvSpPr txBox="1"/>
            <p:nvPr/>
          </p:nvSpPr>
          <p:spPr>
            <a:xfrm>
              <a:off x="7568627" y="5490504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3E7F99-0D4E-49BA-BA52-523BC3384E92}"/>
                </a:ext>
              </a:extLst>
            </p:cNvPr>
            <p:cNvSpPr txBox="1"/>
            <p:nvPr/>
          </p:nvSpPr>
          <p:spPr>
            <a:xfrm>
              <a:off x="7569525" y="3778565"/>
              <a:ext cx="88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=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776E71-899E-45FD-BA57-02C2081CC3BA}"/>
                </a:ext>
              </a:extLst>
            </p:cNvPr>
            <p:cNvSpPr txBox="1"/>
            <p:nvPr/>
          </p:nvSpPr>
          <p:spPr>
            <a:xfrm rot="16200000">
              <a:off x="5723539" y="5103632"/>
              <a:ext cx="200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Total spending</a:t>
              </a:r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AF8422E-0167-4589-A607-F6E4C1732B51}"/>
                </a:ext>
              </a:extLst>
            </p:cNvPr>
            <p:cNvSpPr/>
            <p:nvPr/>
          </p:nvSpPr>
          <p:spPr>
            <a:xfrm>
              <a:off x="6921823" y="4294714"/>
              <a:ext cx="120650" cy="2006579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71F71A0-5E5C-4F35-9EF2-6643C26990E4}"/>
              </a:ext>
            </a:extLst>
          </p:cNvPr>
          <p:cNvSpPr/>
          <p:nvPr/>
        </p:nvSpPr>
        <p:spPr>
          <a:xfrm>
            <a:off x="1517780" y="2558259"/>
            <a:ext cx="399205" cy="238125"/>
          </a:xfrm>
          <a:prstGeom prst="rect">
            <a:avLst/>
          </a:prstGeom>
          <a:solidFill>
            <a:srgbClr val="C34E2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65693D-CAAF-4347-A2F6-19F1F0035B8A}"/>
              </a:ext>
            </a:extLst>
          </p:cNvPr>
          <p:cNvSpPr/>
          <p:nvPr/>
        </p:nvSpPr>
        <p:spPr>
          <a:xfrm>
            <a:off x="1919003" y="3048129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D142E4-ACA2-4B61-A3C8-23146AB1A823}"/>
              </a:ext>
            </a:extLst>
          </p:cNvPr>
          <p:cNvSpPr/>
          <p:nvPr/>
        </p:nvSpPr>
        <p:spPr>
          <a:xfrm>
            <a:off x="1918064" y="3049340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28AD01-AC5E-4159-A785-A524EB57A257}"/>
              </a:ext>
            </a:extLst>
          </p:cNvPr>
          <p:cNvGrpSpPr/>
          <p:nvPr/>
        </p:nvGrpSpPr>
        <p:grpSpPr>
          <a:xfrm>
            <a:off x="4571804" y="1387061"/>
            <a:ext cx="3855051" cy="5273939"/>
            <a:chOff x="6215494" y="1267188"/>
            <a:chExt cx="3855051" cy="527393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2D71229-171A-4AD2-813A-DE2293824850}"/>
                </a:ext>
              </a:extLst>
            </p:cNvPr>
            <p:cNvSpPr/>
            <p:nvPr/>
          </p:nvSpPr>
          <p:spPr>
            <a:xfrm>
              <a:off x="6215494" y="1267188"/>
              <a:ext cx="1848451" cy="52739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6B68D4-AADD-41A9-B40B-FBED751AEB63}"/>
                </a:ext>
              </a:extLst>
            </p:cNvPr>
            <p:cNvSpPr txBox="1"/>
            <p:nvPr/>
          </p:nvSpPr>
          <p:spPr>
            <a:xfrm>
              <a:off x="8063945" y="1308506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Government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96F2DC-4201-42FF-B06F-8981DF1C4076}"/>
                </a:ext>
              </a:extLst>
            </p:cNvPr>
            <p:cNvSpPr txBox="1"/>
            <p:nvPr/>
          </p:nvSpPr>
          <p:spPr>
            <a:xfrm>
              <a:off x="8229045" y="2008430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Direct taxes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B1F18F8-CB7F-4AC2-A6B8-1142D7BE7FA6}"/>
                </a:ext>
              </a:extLst>
            </p:cNvPr>
            <p:cNvSpPr txBox="1"/>
            <p:nvPr/>
          </p:nvSpPr>
          <p:spPr>
            <a:xfrm>
              <a:off x="8229045" y="2758013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Indirect taxes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2C7BBE-3585-4DF5-B46D-04EA6017A3D8}"/>
                </a:ext>
              </a:extLst>
            </p:cNvPr>
            <p:cNvSpPr txBox="1"/>
            <p:nvPr/>
          </p:nvSpPr>
          <p:spPr>
            <a:xfrm>
              <a:off x="8229045" y="3500513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Grants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BE9384-C3B1-4010-8E35-197C56A9FC16}"/>
                </a:ext>
              </a:extLst>
            </p:cNvPr>
            <p:cNvSpPr txBox="1"/>
            <p:nvPr/>
          </p:nvSpPr>
          <p:spPr>
            <a:xfrm>
              <a:off x="8622745" y="2381897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C4D993-02A4-4048-98E9-0F49CDDD0B0B}"/>
                </a:ext>
              </a:extLst>
            </p:cNvPr>
            <p:cNvSpPr txBox="1"/>
            <p:nvPr/>
          </p:nvSpPr>
          <p:spPr>
            <a:xfrm>
              <a:off x="8635264" y="3131181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646AD308-9165-4EA2-8B4E-EFCEEF0A49E2}"/>
              </a:ext>
            </a:extLst>
          </p:cNvPr>
          <p:cNvSpPr/>
          <p:nvPr/>
        </p:nvSpPr>
        <p:spPr>
          <a:xfrm>
            <a:off x="1116105" y="2804862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90B159E-F6C4-40D8-A02E-F520072E94E1}"/>
              </a:ext>
            </a:extLst>
          </p:cNvPr>
          <p:cNvSpPr/>
          <p:nvPr/>
        </p:nvSpPr>
        <p:spPr>
          <a:xfrm>
            <a:off x="1111617" y="2804863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2D615D-41C3-4CF9-859C-8F8FE7C042CC}"/>
              </a:ext>
            </a:extLst>
          </p:cNvPr>
          <p:cNvGrpSpPr/>
          <p:nvPr/>
        </p:nvGrpSpPr>
        <p:grpSpPr>
          <a:xfrm>
            <a:off x="6585355" y="4017801"/>
            <a:ext cx="1690692" cy="2439159"/>
            <a:chOff x="8229045" y="3910386"/>
            <a:chExt cx="1690692" cy="243915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17FBD3-2095-4C51-82C7-3E19E658D5BF}"/>
                </a:ext>
              </a:extLst>
            </p:cNvPr>
            <p:cNvSpPr txBox="1"/>
            <p:nvPr/>
          </p:nvSpPr>
          <p:spPr>
            <a:xfrm>
              <a:off x="8635264" y="3910386"/>
              <a:ext cx="88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7B15B3-D6AD-42B4-A870-5F971021CE2A}"/>
                </a:ext>
              </a:extLst>
            </p:cNvPr>
            <p:cNvSpPr txBox="1"/>
            <p:nvPr/>
          </p:nvSpPr>
          <p:spPr>
            <a:xfrm>
              <a:off x="8229045" y="4503341"/>
              <a:ext cx="1676400" cy="369332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Consumption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0DCB984-2D96-40EF-82C5-2772A23ECC86}"/>
                </a:ext>
              </a:extLst>
            </p:cNvPr>
            <p:cNvSpPr txBox="1"/>
            <p:nvPr/>
          </p:nvSpPr>
          <p:spPr>
            <a:xfrm>
              <a:off x="8243337" y="5241777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Transfers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0170A2-8EFF-40FE-8031-A34B944FAF1D}"/>
                </a:ext>
              </a:extLst>
            </p:cNvPr>
            <p:cNvSpPr txBox="1"/>
            <p:nvPr/>
          </p:nvSpPr>
          <p:spPr>
            <a:xfrm>
              <a:off x="8243337" y="5980213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Savings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A22F7BF-24D6-4DEE-9E7F-FD4F52B4FAFA}"/>
                </a:ext>
              </a:extLst>
            </p:cNvPr>
            <p:cNvSpPr txBox="1"/>
            <p:nvPr/>
          </p:nvSpPr>
          <p:spPr>
            <a:xfrm>
              <a:off x="8635264" y="4863277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AFD21E-1996-493F-BB26-6252C3DB260F}"/>
                </a:ext>
              </a:extLst>
            </p:cNvPr>
            <p:cNvSpPr txBox="1"/>
            <p:nvPr/>
          </p:nvSpPr>
          <p:spPr>
            <a:xfrm>
              <a:off x="8635264" y="5616792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4BC84E3-5A1C-46B1-B9AE-E35F83E8843B}"/>
              </a:ext>
            </a:extLst>
          </p:cNvPr>
          <p:cNvSpPr/>
          <p:nvPr/>
        </p:nvSpPr>
        <p:spPr>
          <a:xfrm>
            <a:off x="2318365" y="2072227"/>
            <a:ext cx="399205" cy="238125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716C2D-AACC-48AC-B0BF-A2EF6630B64B}"/>
              </a:ext>
            </a:extLst>
          </p:cNvPr>
          <p:cNvSpPr/>
          <p:nvPr/>
        </p:nvSpPr>
        <p:spPr>
          <a:xfrm>
            <a:off x="3126731" y="2804688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6E42ED-B020-42D5-AAA3-17D2A72BA675}"/>
              </a:ext>
            </a:extLst>
          </p:cNvPr>
          <p:cNvSpPr/>
          <p:nvPr/>
        </p:nvSpPr>
        <p:spPr>
          <a:xfrm>
            <a:off x="3126586" y="2806137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BD61D49-81F0-4D83-A7A0-A271E7579767}"/>
              </a:ext>
            </a:extLst>
          </p:cNvPr>
          <p:cNvSpPr/>
          <p:nvPr/>
        </p:nvSpPr>
        <p:spPr>
          <a:xfrm>
            <a:off x="2324810" y="3048671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E40AAA9-A1FF-4E19-BE05-FA8ADBAA8F3B}"/>
              </a:ext>
            </a:extLst>
          </p:cNvPr>
          <p:cNvSpPr/>
          <p:nvPr/>
        </p:nvSpPr>
        <p:spPr>
          <a:xfrm>
            <a:off x="2323486" y="3050658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D60040-B64A-4F34-BC1F-DCF58E4EA614}"/>
              </a:ext>
            </a:extLst>
          </p:cNvPr>
          <p:cNvSpPr/>
          <p:nvPr/>
        </p:nvSpPr>
        <p:spPr>
          <a:xfrm>
            <a:off x="3122605" y="3052512"/>
            <a:ext cx="399205" cy="23812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228EE5D-338B-4230-ACFD-4D7F05FD09A1}"/>
              </a:ext>
            </a:extLst>
          </p:cNvPr>
          <p:cNvSpPr/>
          <p:nvPr/>
        </p:nvSpPr>
        <p:spPr>
          <a:xfrm>
            <a:off x="3124457" y="3052429"/>
            <a:ext cx="399205" cy="2381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910F769-B3B8-4136-9FBA-063B6F57C51D}"/>
              </a:ext>
            </a:extLst>
          </p:cNvPr>
          <p:cNvGrpSpPr/>
          <p:nvPr/>
        </p:nvGrpSpPr>
        <p:grpSpPr>
          <a:xfrm>
            <a:off x="8506707" y="4026877"/>
            <a:ext cx="1676400" cy="943815"/>
            <a:chOff x="8563857" y="4026877"/>
            <a:chExt cx="1676400" cy="94381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05BD439-ACBD-48ED-93C0-20FD79EB9720}"/>
                </a:ext>
              </a:extLst>
            </p:cNvPr>
            <p:cNvSpPr txBox="1"/>
            <p:nvPr/>
          </p:nvSpPr>
          <p:spPr>
            <a:xfrm>
              <a:off x="8563857" y="4601360"/>
              <a:ext cx="1676400" cy="369332"/>
            </a:xfrm>
            <a:prstGeom prst="rect">
              <a:avLst/>
            </a:prstGeom>
            <a:solidFill>
              <a:srgbClr val="5C8E3A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Consumption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5FCB579-7E13-428D-BC3D-8C4872E77F49}"/>
                </a:ext>
              </a:extLst>
            </p:cNvPr>
            <p:cNvSpPr txBox="1"/>
            <p:nvPr/>
          </p:nvSpPr>
          <p:spPr>
            <a:xfrm>
              <a:off x="8957557" y="4026877"/>
              <a:ext cx="889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=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EC228781-6B36-4204-B470-48970A670C3D}"/>
              </a:ext>
            </a:extLst>
          </p:cNvPr>
          <p:cNvSpPr/>
          <p:nvPr/>
        </p:nvSpPr>
        <p:spPr>
          <a:xfrm>
            <a:off x="6493156" y="1389907"/>
            <a:ext cx="1848451" cy="52739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9A75DC-3968-4F3C-8DAF-7F40E3349623}"/>
              </a:ext>
            </a:extLst>
          </p:cNvPr>
          <p:cNvGrpSpPr/>
          <p:nvPr/>
        </p:nvGrpSpPr>
        <p:grpSpPr>
          <a:xfrm>
            <a:off x="8341607" y="1431225"/>
            <a:ext cx="2006600" cy="2561339"/>
            <a:chOff x="8341607" y="1431225"/>
            <a:chExt cx="2006600" cy="256133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7879466-1C12-4EC7-B287-F63064931575}"/>
                </a:ext>
              </a:extLst>
            </p:cNvPr>
            <p:cNvSpPr txBox="1"/>
            <p:nvPr/>
          </p:nvSpPr>
          <p:spPr>
            <a:xfrm>
              <a:off x="8341607" y="1431225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Investment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DCCC072-7D05-415B-BA42-B04DF32A98CB}"/>
                </a:ext>
              </a:extLst>
            </p:cNvPr>
            <p:cNvSpPr txBox="1"/>
            <p:nvPr/>
          </p:nvSpPr>
          <p:spPr>
            <a:xfrm>
              <a:off x="8506707" y="2131149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Private savings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2AFA173-41C5-49C3-B25D-27FACA8BF259}"/>
                </a:ext>
              </a:extLst>
            </p:cNvPr>
            <p:cNvSpPr txBox="1"/>
            <p:nvPr/>
          </p:nvSpPr>
          <p:spPr>
            <a:xfrm>
              <a:off x="8506707" y="2880732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Public savings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E4A1B39-B2C0-442A-AE52-6EB5F8AF8688}"/>
                </a:ext>
              </a:extLst>
            </p:cNvPr>
            <p:cNvSpPr txBox="1"/>
            <p:nvPr/>
          </p:nvSpPr>
          <p:spPr>
            <a:xfrm>
              <a:off x="8506707" y="3623232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Foreign savings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F057F43-1D6B-4750-A9C2-6BD2AA092267}"/>
                </a:ext>
              </a:extLst>
            </p:cNvPr>
            <p:cNvSpPr txBox="1"/>
            <p:nvPr/>
          </p:nvSpPr>
          <p:spPr>
            <a:xfrm>
              <a:off x="8900407" y="2504616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0CA1ABF-5E19-4050-B3A3-BBDBBFC85B69}"/>
                </a:ext>
              </a:extLst>
            </p:cNvPr>
            <p:cNvSpPr txBox="1"/>
            <p:nvPr/>
          </p:nvSpPr>
          <p:spPr>
            <a:xfrm>
              <a:off x="8912926" y="3253900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7AB002-1EAE-4B1E-AEEC-C7114D273BAF}"/>
              </a:ext>
            </a:extLst>
          </p:cNvPr>
          <p:cNvSpPr/>
          <p:nvPr/>
        </p:nvSpPr>
        <p:spPr>
          <a:xfrm>
            <a:off x="2729222" y="2074018"/>
            <a:ext cx="399205" cy="238125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48A6FA-6BDF-461D-A7BC-9CA15AD9705B}"/>
              </a:ext>
            </a:extLst>
          </p:cNvPr>
          <p:cNvSpPr/>
          <p:nvPr/>
        </p:nvSpPr>
        <p:spPr>
          <a:xfrm>
            <a:off x="6529276" y="2065480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1961637-4DA3-455F-9D06-9C16A0419BB2}"/>
              </a:ext>
            </a:extLst>
          </p:cNvPr>
          <p:cNvSpPr/>
          <p:nvPr/>
        </p:nvSpPr>
        <p:spPr>
          <a:xfrm>
            <a:off x="8387875" y="1318455"/>
            <a:ext cx="1848451" cy="52739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F41613-DE18-4717-BE36-1D9397DC8F75}"/>
              </a:ext>
            </a:extLst>
          </p:cNvPr>
          <p:cNvGrpSpPr/>
          <p:nvPr/>
        </p:nvGrpSpPr>
        <p:grpSpPr>
          <a:xfrm>
            <a:off x="10229375" y="1422149"/>
            <a:ext cx="2006600" cy="3548543"/>
            <a:chOff x="12118697" y="1428379"/>
            <a:chExt cx="2006600" cy="3548543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8CD8574-4796-452C-879F-FED33B657346}"/>
                </a:ext>
              </a:extLst>
            </p:cNvPr>
            <p:cNvGrpSpPr/>
            <p:nvPr/>
          </p:nvGrpSpPr>
          <p:grpSpPr>
            <a:xfrm>
              <a:off x="12283797" y="4033107"/>
              <a:ext cx="1676400" cy="943815"/>
              <a:chOff x="8563857" y="4026877"/>
              <a:chExt cx="1676400" cy="943815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01CCF82-B33E-4675-A1D7-7C9986E70F9B}"/>
                  </a:ext>
                </a:extLst>
              </p:cNvPr>
              <p:cNvSpPr txBox="1"/>
              <p:nvPr/>
            </p:nvSpPr>
            <p:spPr>
              <a:xfrm>
                <a:off x="8563857" y="4601360"/>
                <a:ext cx="1676400" cy="369332"/>
              </a:xfrm>
              <a:prstGeom prst="rect">
                <a:avLst/>
              </a:prstGeom>
              <a:solidFill>
                <a:srgbClr val="FFB300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Imports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8CC501F-ADFA-4BA5-96EC-DC991882CEAD}"/>
                  </a:ext>
                </a:extLst>
              </p:cNvPr>
              <p:cNvSpPr txBox="1"/>
              <p:nvPr/>
            </p:nvSpPr>
            <p:spPr>
              <a:xfrm>
                <a:off x="8957557" y="4026877"/>
                <a:ext cx="889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=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B96164-CC5B-4B37-86FF-F6C384F04B59}"/>
                </a:ext>
              </a:extLst>
            </p:cNvPr>
            <p:cNvSpPr txBox="1"/>
            <p:nvPr/>
          </p:nvSpPr>
          <p:spPr>
            <a:xfrm>
              <a:off x="12118697" y="1428379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World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AEE94D-B0FA-4FBA-BEF8-1B40D073E5CA}"/>
                </a:ext>
              </a:extLst>
            </p:cNvPr>
            <p:cNvSpPr txBox="1"/>
            <p:nvPr/>
          </p:nvSpPr>
          <p:spPr>
            <a:xfrm>
              <a:off x="12283797" y="2128303"/>
              <a:ext cx="1676400" cy="369332"/>
            </a:xfrm>
            <a:prstGeom prst="rect">
              <a:avLst/>
            </a:prstGeom>
            <a:solidFill>
              <a:srgbClr val="FFB30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Exports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F2FA92F-EC83-4561-AE4D-EB87F485E81C}"/>
                </a:ext>
              </a:extLst>
            </p:cNvPr>
            <p:cNvSpPr txBox="1"/>
            <p:nvPr/>
          </p:nvSpPr>
          <p:spPr>
            <a:xfrm>
              <a:off x="12283797" y="2877886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Grants + Remit.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4B6186D-5C3B-445C-9D56-CC97FD5F726A}"/>
                </a:ext>
              </a:extLst>
            </p:cNvPr>
            <p:cNvSpPr txBox="1"/>
            <p:nvPr/>
          </p:nvSpPr>
          <p:spPr>
            <a:xfrm>
              <a:off x="12283797" y="3620386"/>
              <a:ext cx="1676400" cy="3693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Foreign savings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7DC94FE-5248-4737-AF18-5BBF9A1790A0}"/>
                </a:ext>
              </a:extLst>
            </p:cNvPr>
            <p:cNvSpPr txBox="1"/>
            <p:nvPr/>
          </p:nvSpPr>
          <p:spPr>
            <a:xfrm>
              <a:off x="12677497" y="2501770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0AD0586-A2ED-4F82-A4FF-3BFB033377A5}"/>
                </a:ext>
              </a:extLst>
            </p:cNvPr>
            <p:cNvSpPr txBox="1"/>
            <p:nvPr/>
          </p:nvSpPr>
          <p:spPr>
            <a:xfrm>
              <a:off x="12690016" y="3251054"/>
              <a:ext cx="88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26D82B3-CA65-431D-A565-15CE7BC00706}"/>
              </a:ext>
            </a:extLst>
          </p:cNvPr>
          <p:cNvSpPr/>
          <p:nvPr/>
        </p:nvSpPr>
        <p:spPr>
          <a:xfrm>
            <a:off x="1122495" y="3295634"/>
            <a:ext cx="399205" cy="238125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49592BD-45A7-4FAB-8C5A-715E279EE449}"/>
              </a:ext>
            </a:extLst>
          </p:cNvPr>
          <p:cNvSpPr/>
          <p:nvPr/>
        </p:nvSpPr>
        <p:spPr>
          <a:xfrm>
            <a:off x="3122211" y="2081460"/>
            <a:ext cx="399205" cy="238125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B8236B0-7872-473E-B016-3CA3600BAA61}"/>
              </a:ext>
            </a:extLst>
          </p:cNvPr>
          <p:cNvSpPr/>
          <p:nvPr/>
        </p:nvSpPr>
        <p:spPr>
          <a:xfrm>
            <a:off x="6522325" y="2827390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C8BF776-5A24-413E-8B4F-6B5219EF663E}"/>
              </a:ext>
            </a:extLst>
          </p:cNvPr>
          <p:cNvSpPr/>
          <p:nvPr/>
        </p:nvSpPr>
        <p:spPr>
          <a:xfrm>
            <a:off x="6539087" y="4548698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A3FDF91-7855-41F3-A75C-3570F8DD73C2}"/>
              </a:ext>
            </a:extLst>
          </p:cNvPr>
          <p:cNvSpPr/>
          <p:nvPr/>
        </p:nvSpPr>
        <p:spPr>
          <a:xfrm>
            <a:off x="6535757" y="6032032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97CA03-3835-432E-B0FA-8E72B2C4B987}"/>
              </a:ext>
            </a:extLst>
          </p:cNvPr>
          <p:cNvSpPr txBox="1"/>
          <p:nvPr/>
        </p:nvSpPr>
        <p:spPr>
          <a:xfrm>
            <a:off x="6979055" y="127901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Government closure rule to main balanced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Raise taxes?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9DC24B-691A-4331-9D56-42B4AA82B536}"/>
              </a:ext>
            </a:extLst>
          </p:cNvPr>
          <p:cNvSpPr txBox="1"/>
          <p:nvPr/>
        </p:nvSpPr>
        <p:spPr>
          <a:xfrm>
            <a:off x="6979055" y="70796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Borrow more? (save less)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D3659B1-16E2-4B09-AA67-816ABB063888}"/>
              </a:ext>
            </a:extLst>
          </p:cNvPr>
          <p:cNvSpPr txBox="1"/>
          <p:nvPr/>
        </p:nvSpPr>
        <p:spPr>
          <a:xfrm>
            <a:off x="6979055" y="101865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consumption?</a:t>
            </a:r>
          </a:p>
        </p:txBody>
      </p:sp>
      <p:graphicFrame>
        <p:nvGraphicFramePr>
          <p:cNvPr id="18" name="Table 114">
            <a:extLst>
              <a:ext uri="{FF2B5EF4-FFF2-40B4-BE49-F238E27FC236}">
                <a16:creationId xmlns:a16="http://schemas.microsoft.com/office/drawing/2014/main" id="{426A0632-4C69-4295-A68D-56BFA407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9691"/>
              </p:ext>
            </p:extLst>
          </p:nvPr>
        </p:nvGraphicFramePr>
        <p:xfrm>
          <a:off x="310197" y="1582546"/>
          <a:ext cx="3616641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49">
                  <a:extLst>
                    <a:ext uri="{9D8B030D-6E8A-4147-A177-3AD203B41FA5}">
                      <a16:colId xmlns:a16="http://schemas.microsoft.com/office/drawing/2014/main" val="3066416653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390178515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723883678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244517278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3058675632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1778176030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4111222252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479483401"/>
                    </a:ext>
                  </a:extLst>
                </a:gridCol>
                <a:gridCol w="401849">
                  <a:extLst>
                    <a:ext uri="{9D8B030D-6E8A-4147-A177-3AD203B41FA5}">
                      <a16:colId xmlns:a16="http://schemas.microsoft.com/office/drawing/2014/main" val="1893929709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69226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8128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7440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59157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1476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443015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840230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44482"/>
                  </a:ext>
                </a:extLst>
              </a:tr>
              <a:tr h="23942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TOT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11649"/>
                  </a:ext>
                </a:extLst>
              </a:tr>
            </a:tbl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091133AF-EFF1-4E2F-AC30-BA8AF4516C41}"/>
              </a:ext>
            </a:extLst>
          </p:cNvPr>
          <p:cNvSpPr txBox="1"/>
          <p:nvPr/>
        </p:nvSpPr>
        <p:spPr>
          <a:xfrm>
            <a:off x="6979055" y="131737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Investment closure rule to match savings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savings rates?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951E0B-7E8E-4CFF-AB9B-0142860E7E1D}"/>
              </a:ext>
            </a:extLst>
          </p:cNvPr>
          <p:cNvSpPr/>
          <p:nvPr/>
        </p:nvSpPr>
        <p:spPr>
          <a:xfrm>
            <a:off x="8451260" y="2059474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72A72D6-C11F-4D0D-A92C-A4C48C2FF388}"/>
              </a:ext>
            </a:extLst>
          </p:cNvPr>
          <p:cNvSpPr txBox="1"/>
          <p:nvPr/>
        </p:nvSpPr>
        <p:spPr>
          <a:xfrm>
            <a:off x="6982232" y="70691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investment spending?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F46AA2C-3A1A-4E22-88DB-F1B51B790431}"/>
              </a:ext>
            </a:extLst>
          </p:cNvPr>
          <p:cNvSpPr/>
          <p:nvPr/>
        </p:nvSpPr>
        <p:spPr>
          <a:xfrm>
            <a:off x="8451260" y="4548698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81739F3-2F99-431C-80F1-BDA51D9EB9CB}"/>
              </a:ext>
            </a:extLst>
          </p:cNvPr>
          <p:cNvSpPr txBox="1"/>
          <p:nvPr/>
        </p:nvSpPr>
        <p:spPr>
          <a:xfrm>
            <a:off x="6979055" y="127901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Foreign closure rule to balance current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foreign inflows?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8D0BB61-136F-4A1E-A0A7-6D7FCC4E1A0D}"/>
              </a:ext>
            </a:extLst>
          </p:cNvPr>
          <p:cNvSpPr txBox="1"/>
          <p:nvPr/>
        </p:nvSpPr>
        <p:spPr>
          <a:xfrm>
            <a:off x="6979055" y="730987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exchange rate to alter trade flows?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97FD37D-20A0-47A3-B8B6-DD1EF08E7E57}"/>
              </a:ext>
            </a:extLst>
          </p:cNvPr>
          <p:cNvSpPr/>
          <p:nvPr/>
        </p:nvSpPr>
        <p:spPr>
          <a:xfrm>
            <a:off x="10325422" y="3562665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5C1AC91-003E-458D-BD2C-F23CD14D96C7}"/>
              </a:ext>
            </a:extLst>
          </p:cNvPr>
          <p:cNvSpPr/>
          <p:nvPr/>
        </p:nvSpPr>
        <p:spPr>
          <a:xfrm>
            <a:off x="10333460" y="2064657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294CB34-EDB3-4D55-8BF3-DB0069243091}"/>
              </a:ext>
            </a:extLst>
          </p:cNvPr>
          <p:cNvSpPr/>
          <p:nvPr/>
        </p:nvSpPr>
        <p:spPr>
          <a:xfrm>
            <a:off x="10282594" y="1422149"/>
            <a:ext cx="1848451" cy="52739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4DA7C93-0318-466A-AD8D-4A5D8344FC8A}"/>
              </a:ext>
            </a:extLst>
          </p:cNvPr>
          <p:cNvSpPr/>
          <p:nvPr/>
        </p:nvSpPr>
        <p:spPr>
          <a:xfrm>
            <a:off x="10348207" y="4541021"/>
            <a:ext cx="1812331" cy="50317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41" grpId="1" animBg="1"/>
      <p:bldP spid="42" grpId="0" animBg="1"/>
      <p:bldP spid="43" grpId="0" animBg="1"/>
      <p:bldP spid="43" grpId="1" animBg="1"/>
      <p:bldP spid="44" grpId="0" animBg="1"/>
      <p:bldP spid="44" grpId="1" animBg="1"/>
      <p:bldP spid="44" grpId="2" animBg="1"/>
      <p:bldP spid="54" grpId="0" animBg="1"/>
      <p:bldP spid="55" grpId="0" animBg="1"/>
      <p:bldP spid="55" grpId="1" animBg="1"/>
      <p:bldP spid="56" grpId="0" animBg="1"/>
      <p:bldP spid="66" grpId="0" animBg="1"/>
      <p:bldP spid="67" grpId="0" animBg="1"/>
      <p:bldP spid="67" grpId="1" animBg="1"/>
      <p:bldP spid="73" grpId="0" animBg="1"/>
      <p:bldP spid="73" grpId="1" animBg="1"/>
      <p:bldP spid="76" grpId="0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1" grpId="0" animBg="1"/>
      <p:bldP spid="81" grpId="1" animBg="1"/>
      <p:bldP spid="85" grpId="0" animBg="1"/>
      <p:bldP spid="85" grpId="1" animBg="1"/>
      <p:bldP spid="85" grpId="2" animBg="1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06" grpId="2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4" grpId="1"/>
      <p:bldP spid="127" grpId="0"/>
      <p:bldP spid="127" grpId="1"/>
      <p:bldP spid="128" grpId="0"/>
      <p:bldP spid="128" grpId="1"/>
      <p:bldP spid="129" grpId="0"/>
      <p:bldP spid="129" grpId="1"/>
      <p:bldP spid="130" grpId="0" animBg="1"/>
      <p:bldP spid="130" grpId="1" animBg="1"/>
      <p:bldP spid="130" grpId="2" animBg="1"/>
      <p:bldP spid="131" grpId="0"/>
      <p:bldP spid="131" grpId="1"/>
      <p:bldP spid="132" grpId="0" animBg="1"/>
      <p:bldP spid="132" grpId="1" animBg="1"/>
      <p:bldP spid="133" grpId="0"/>
      <p:bldP spid="134" grpId="0"/>
      <p:bldP spid="135" grpId="0" animBg="1"/>
      <p:bldP spid="135" grpId="1" animBg="1"/>
      <p:bldP spid="136" grpId="0" animBg="1"/>
      <p:bldP spid="137" grpId="0" animBg="1"/>
      <p:bldP spid="137" grpId="1" animBg="1"/>
      <p:bldP spid="1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2533</Words>
  <Application>Microsoft Office PowerPoint</Application>
  <PresentationFormat>Widescreen</PresentationFormat>
  <Paragraphs>700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Running and Maintaining the Rwanda CGE Model</vt:lpstr>
      <vt:lpstr>Week’s Agenda (1)</vt:lpstr>
      <vt:lpstr>Week’s Agenda (2)</vt:lpstr>
      <vt:lpstr>Activity 1.1  Rwanda CGE Model and Excel Interface  General equilibrium features Factor and macro closures</vt:lpstr>
      <vt:lpstr>Economywide General Equilibrium Framework</vt:lpstr>
      <vt:lpstr>Supply Chains | Activity Output</vt:lpstr>
      <vt:lpstr>Supply Chains | Commodity Supply &amp; Demand</vt:lpstr>
      <vt:lpstr>Product Market Equilibrium </vt:lpstr>
      <vt:lpstr>Institutions | Incomes &amp; Spending</vt:lpstr>
      <vt:lpstr>Macroeconomic Balances</vt:lpstr>
      <vt:lpstr>Factor Market Equilibrium</vt:lpstr>
      <vt:lpstr>Activity 1.2  Rwanda CGE Model and Excel Interface  Model file structure and Interface</vt:lpstr>
      <vt:lpstr>Five Steps to Running the Model</vt:lpstr>
      <vt:lpstr>Step 1 | Changing Elasticities (Optional)</vt:lpstr>
      <vt:lpstr>Step 2 | Initializing Model (Push F9)</vt:lpstr>
      <vt:lpstr>Step 3 | Designing Simulations (Part 1)</vt:lpstr>
      <vt:lpstr>Step 3 | Designing Simulations (Part 2)</vt:lpstr>
      <vt:lpstr>Step 3 | Designing Simulations (Part 3)</vt:lpstr>
      <vt:lpstr>Step 4 | Running Simulations (Push F9)</vt:lpstr>
      <vt:lpstr>Step 5 | Reviewing Simulation Results</vt:lpstr>
      <vt:lpstr>Step 5 | Reviewing Simulation Results</vt:lpstr>
      <vt:lpstr>Activity 1.3  Rwanda CGE Model and Excel Interface  Using GDX to import and export data via Excel</vt:lpstr>
      <vt:lpstr>GDX | GAMS Data Exchange</vt:lpstr>
      <vt:lpstr>GDX | Importing Data from Excel</vt:lpstr>
      <vt:lpstr>GDX | Exporting Data to Excel</vt:lpstr>
      <vt:lpstr>GDX | Other GDX Commands</vt:lpstr>
      <vt:lpstr>GDX | Exercises</vt:lpstr>
      <vt:lpstr>Activity 2  Using the Interface  Walkthrough of foreign savings scenario</vt:lpstr>
      <vt:lpstr>Simulation | Foreign Capital Inflows</vt:lpstr>
      <vt:lpstr>Walkthrough | Foreign Capital Inflows</vt:lpstr>
      <vt:lpstr>Simulation | Tariff Liberalization</vt:lpstr>
      <vt:lpstr>Walkthrough | Tariff Liberalization</vt:lpstr>
      <vt:lpstr>Global Crisis</vt:lpstr>
      <vt:lpstr>CHOGM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 Economywide Analysis and Policy Prioritization</dc:title>
  <dc:creator>James Thurlow</dc:creator>
  <cp:lastModifiedBy>Thurlow, James (IFPRI)</cp:lastModifiedBy>
  <cp:revision>154</cp:revision>
  <dcterms:created xsi:type="dcterms:W3CDTF">2021-06-25T01:31:33Z</dcterms:created>
  <dcterms:modified xsi:type="dcterms:W3CDTF">2022-06-13T02:04:12Z</dcterms:modified>
</cp:coreProperties>
</file>